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67" r:id="rId3"/>
    <p:sldId id="355" r:id="rId4"/>
    <p:sldId id="299" r:id="rId5"/>
    <p:sldId id="301" r:id="rId6"/>
    <p:sldId id="333" r:id="rId7"/>
    <p:sldId id="342" r:id="rId8"/>
    <p:sldId id="357" r:id="rId9"/>
    <p:sldId id="303" r:id="rId10"/>
    <p:sldId id="302" r:id="rId11"/>
    <p:sldId id="349" r:id="rId12"/>
    <p:sldId id="350" r:id="rId13"/>
    <p:sldId id="379" r:id="rId14"/>
    <p:sldId id="352" r:id="rId15"/>
    <p:sldId id="381" r:id="rId16"/>
    <p:sldId id="304" r:id="rId17"/>
    <p:sldId id="361" r:id="rId18"/>
    <p:sldId id="371" r:id="rId19"/>
    <p:sldId id="372" r:id="rId20"/>
    <p:sldId id="373" r:id="rId21"/>
    <p:sldId id="374" r:id="rId22"/>
    <p:sldId id="378" r:id="rId23"/>
    <p:sldId id="368" r:id="rId24"/>
    <p:sldId id="375" r:id="rId25"/>
    <p:sldId id="376" r:id="rId26"/>
    <p:sldId id="307" r:id="rId27"/>
    <p:sldId id="377" r:id="rId28"/>
    <p:sldId id="358" r:id="rId2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5153" autoAdjust="0"/>
  </p:normalViewPr>
  <p:slideViewPr>
    <p:cSldViewPr snapToGrid="0">
      <p:cViewPr varScale="1">
        <p:scale>
          <a:sx n="95" d="100"/>
          <a:sy n="95" d="100"/>
        </p:scale>
        <p:origin x="1576"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34"/>
    </p:cViewPr>
  </p:sorterViewPr>
  <p:notesViewPr>
    <p:cSldViewPr snapToGrid="0">
      <p:cViewPr varScale="1">
        <p:scale>
          <a:sx n="66" d="100"/>
          <a:sy n="66" d="100"/>
        </p:scale>
        <p:origin x="3664"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92970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a:p>
        </p:txBody>
      </p:sp>
    </p:spTree>
    <p:extLst>
      <p:ext uri="{BB962C8B-B14F-4D97-AF65-F5344CB8AC3E}">
        <p14:creationId xmlns:p14="http://schemas.microsoft.com/office/powerpoint/2010/main" val="246776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a:p>
        </p:txBody>
      </p:sp>
    </p:spTree>
    <p:extLst>
      <p:ext uri="{BB962C8B-B14F-4D97-AF65-F5344CB8AC3E}">
        <p14:creationId xmlns:p14="http://schemas.microsoft.com/office/powerpoint/2010/main" val="3435037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a:p>
        </p:txBody>
      </p:sp>
    </p:spTree>
    <p:extLst>
      <p:ext uri="{BB962C8B-B14F-4D97-AF65-F5344CB8AC3E}">
        <p14:creationId xmlns:p14="http://schemas.microsoft.com/office/powerpoint/2010/main" val="3460038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a:p>
        </p:txBody>
      </p:sp>
    </p:spTree>
    <p:extLst>
      <p:ext uri="{BB962C8B-B14F-4D97-AF65-F5344CB8AC3E}">
        <p14:creationId xmlns:p14="http://schemas.microsoft.com/office/powerpoint/2010/main" val="23700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a:p>
        </p:txBody>
      </p:sp>
    </p:spTree>
    <p:extLst>
      <p:ext uri="{BB962C8B-B14F-4D97-AF65-F5344CB8AC3E}">
        <p14:creationId xmlns:p14="http://schemas.microsoft.com/office/powerpoint/2010/main" val="4283005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20</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15875"/>
            <a:ext cx="5524500" cy="4143375"/>
          </a:xfrm>
        </p:spPr>
      </p:sp>
      <p:sp>
        <p:nvSpPr>
          <p:cNvPr id="3" name="Notes Placeholder 2"/>
          <p:cNvSpPr>
            <a:spLocks noGrp="1"/>
          </p:cNvSpPr>
          <p:nvPr>
            <p:ph type="body" idx="1"/>
          </p:nvPr>
        </p:nvSpPr>
        <p:spPr>
          <a:xfrm>
            <a:off x="177800" y="4235450"/>
            <a:ext cx="6921500" cy="5402962"/>
          </a:xfrm>
        </p:spPr>
        <p:txBody>
          <a:bodyPr>
            <a:normAutofit lnSpcReduction="10000"/>
          </a:bodyPr>
          <a:lstStyle/>
          <a:p>
            <a:r>
              <a:rPr lang="en-US" sz="1000" dirty="0"/>
              <a:t>Soon after Paul had written 1 Corinthians a riot occurred in Ephesus: “We do not want you to be uninformed, brothers and sisters, about the troubles we experienced in the province of Asia. We were under great pressure, far beyond our ability to endure, so that we despaired of life itself” (2 Cor. 1:8, NIV; see Acts 19:23-41).  Under duress, Paul left Ephesus and waited at Troas for Titus to bring news about Corinth.  Disappointed by Titus’s delay, Paul sailed on to Macedonia (2:12-13).  Titus caught up with Paul at Philippi and brought good news of the effects of the first letter (7:5-7).  They had disciplined the fornicator (1 Cor. 5) bringing about his repentance (2:5-11) and were to be commended for purposing to help the needy saints in Jerusalem (9:1-2).  But Titus also brought distressing news that Paul had some enemies who were denying his apostleship (10:1; 11:13-15); therefore, he sent this second letter by Titus and two other unnamed brethren (8:16-24).  It was written from Macedonia about a year after 1 Corinthians, around 56 A.D. on Paul’s third missionary journey (7:8; 9:4).  This is the most personal of Paul’s letters and one can learn much about his feelings, desires, dislikes, ambitions, and obligations. Paul’s detail regarding his suffering in chapter 11 helps us to see his dedication to the kingdom under extreme duress (11:23-29).  As much as he loved these brethren, he has some biting criticism of them for questioning his apostleship and for false teachers that persisted in challenging his teaching (chapters 10-13).   Many of the Corinthians had chosen to follow these false teachers and Paul hoped that these nay-sayers would repent and see his authority for “building up and not tearing down” (12:17-13:10).  Corinth was a mess, yet Paul kept after them because he loved them with a love that wanted their best.  Let us learn that challenges and difficulties in the church will occur and we should be careful not to let our passions encourage disharmony.  The structure of 2 Corinthians falls into three distinct sections: </a:t>
            </a:r>
            <a:r>
              <a:rPr lang="en-US" sz="1000" b="1" dirty="0"/>
              <a:t>Chapters 1-7 </a:t>
            </a:r>
            <a:r>
              <a:rPr lang="en-US" sz="1000" i="1" dirty="0"/>
              <a:t>provides a narrative for them and of his eagerness to hear from Titus about their condition and reaction to the first letter</a:t>
            </a:r>
            <a:r>
              <a:rPr lang="en-US" sz="1000" dirty="0"/>
              <a:t>; </a:t>
            </a:r>
            <a:r>
              <a:rPr lang="en-US" sz="1000" b="1" dirty="0"/>
              <a:t>Chapter 8-9 </a:t>
            </a:r>
            <a:r>
              <a:rPr lang="en-US" sz="1000" i="1" dirty="0"/>
              <a:t>provides encouragement regarding the collection for needy saints in Jerusalem</a:t>
            </a:r>
            <a:r>
              <a:rPr lang="en-US" sz="1000" dirty="0"/>
              <a:t>; </a:t>
            </a:r>
            <a:r>
              <a:rPr lang="en-US" sz="1000" b="1" dirty="0"/>
              <a:t>Chapters 10-13 </a:t>
            </a:r>
            <a:r>
              <a:rPr lang="en-US" sz="1000" i="1" dirty="0"/>
              <a:t>comprises a vindication of his authority as an apostle</a:t>
            </a:r>
            <a:r>
              <a:rPr lang="en-US" sz="1000" dirty="0"/>
              <a:t>.  Interestingly, Paul chose to close out his Corinthian letters this way: ”Finally, brothers, rejoice. Aim for restoration, comfort one another, agree with one another, live in peace; and the God of love and peace will be with you. Greet one another with a holy kiss. All the saints greet you. The grace of the Lord Jesus Christ and the love of God and the fellowship of the Holy Spirit be with you all” (13:20-22).  What’s he saying? The vertical emphasis of loving God first has horizontal implications: individually and collectively (see Mt. 22:36-40).  </a:t>
            </a:r>
          </a:p>
          <a:p>
            <a:endParaRPr lang="en-US" sz="1000" dirty="0"/>
          </a:p>
          <a:p>
            <a:r>
              <a:rPr lang="en-US" sz="1000" b="1" u="sng" dirty="0"/>
              <a:t>Application</a:t>
            </a:r>
          </a:p>
          <a:p>
            <a:endParaRPr lang="en-US" sz="1000" dirty="0"/>
          </a:p>
          <a:p>
            <a:pPr marL="685800" lvl="1" indent="-228600">
              <a:buFont typeface="+mj-lt"/>
              <a:buAutoNum type="arabicPeriod"/>
            </a:pPr>
            <a:r>
              <a:rPr lang="en-US" sz="1000" dirty="0"/>
              <a:t>Through God’s comfort we are to comfort others who are in tribulation (1:3-7).  Are you a comforter?</a:t>
            </a:r>
          </a:p>
          <a:p>
            <a:pPr marL="685800" lvl="1" indent="-228600">
              <a:buFont typeface="+mj-lt"/>
              <a:buAutoNum type="arabicPeriod"/>
            </a:pPr>
            <a:r>
              <a:rPr lang="en-US" sz="1000" dirty="0"/>
              <a:t>The action of withdrawal of a sinful man was not intended to destroy him but to restore him.  Now that he has repented, he is to be pardoned and comforted (2:5-7).  Discipline will not work unless we do it God’s way.  </a:t>
            </a:r>
          </a:p>
          <a:p>
            <a:pPr marL="685800" lvl="1" indent="-228600">
              <a:buFont typeface="+mj-lt"/>
              <a:buAutoNum type="arabicPeriod"/>
            </a:pPr>
            <a:r>
              <a:rPr lang="en-US" sz="1000" dirty="0"/>
              <a:t>The outward man perishes but the inward man is renewed: “Do not lose heart” (4:16).  How’s your heart? </a:t>
            </a:r>
          </a:p>
          <a:p>
            <a:pPr marL="685800" lvl="1" indent="-228600">
              <a:buFont typeface="+mj-lt"/>
              <a:buAutoNum type="arabicPeriod"/>
            </a:pPr>
            <a:r>
              <a:rPr lang="en-US" sz="1000" dirty="0"/>
              <a:t>Giving of our means is a command, and the demand is that we do it purposely, ”first giving ourselves” (8:3-5) for “God loves a cheerful giver” (9:7).  The command to give is as clear as is the command to baptize (1 Cor. 16:1-2).  Are you a regular giver?</a:t>
            </a:r>
          </a:p>
          <a:p>
            <a:pPr lvl="1"/>
            <a:endParaRPr lang="en-US" sz="1000" dirty="0"/>
          </a:p>
          <a:p>
            <a:r>
              <a:rPr lang="en-US" sz="1000" b="1" dirty="0"/>
              <a:t>Key thought:  </a:t>
            </a:r>
            <a:r>
              <a:rPr lang="en-US" sz="1000" dirty="0"/>
              <a:t>What is your aim (ambition) in life? Do you make it your aim to please God? What consumes you? (2 Cor. 5:9).  Keep in mind, we all shall all stand before God and give account (2 Cor. 5:10).  In context, Paul asks, what matters most to you? </a:t>
            </a:r>
          </a:p>
          <a:p>
            <a:endParaRPr lang="en-US" sz="1000" b="1" dirty="0"/>
          </a:p>
          <a:p>
            <a:endParaRPr lang="en-US" sz="1000" b="1" dirty="0"/>
          </a:p>
          <a:p>
            <a:pPr marL="685800" lvl="1" indent="-228600">
              <a:buFont typeface="+mj-lt"/>
              <a:buAutoNum type="arabicPeriod"/>
            </a:pPr>
            <a:endParaRPr lang="en-US" sz="1000" dirty="0"/>
          </a:p>
          <a:p>
            <a:endParaRPr lang="en-US" sz="1000" dirty="0"/>
          </a:p>
          <a:p>
            <a:endParaRPr lang="en-US" sz="1000" dirty="0"/>
          </a:p>
        </p:txBody>
      </p:sp>
    </p:spTree>
    <p:extLst>
      <p:ext uri="{BB962C8B-B14F-4D97-AF65-F5344CB8AC3E}">
        <p14:creationId xmlns:p14="http://schemas.microsoft.com/office/powerpoint/2010/main" val="3758320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24</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25</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a:p>
        </p:txBody>
      </p:sp>
    </p:spTree>
    <p:extLst>
      <p:ext uri="{BB962C8B-B14F-4D97-AF65-F5344CB8AC3E}">
        <p14:creationId xmlns:p14="http://schemas.microsoft.com/office/powerpoint/2010/main" val="2192901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27</a:t>
            </a:fld>
            <a:endParaRPr lang="en-US"/>
          </a:p>
        </p:txBody>
      </p:sp>
    </p:spTree>
    <p:extLst>
      <p:ext uri="{BB962C8B-B14F-4D97-AF65-F5344CB8AC3E}">
        <p14:creationId xmlns:p14="http://schemas.microsoft.com/office/powerpoint/2010/main" val="3463843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15875"/>
            <a:ext cx="5524500" cy="4143375"/>
          </a:xfrm>
        </p:spPr>
      </p:sp>
      <p:sp>
        <p:nvSpPr>
          <p:cNvPr id="3" name="Notes Placeholder 2"/>
          <p:cNvSpPr>
            <a:spLocks noGrp="1"/>
          </p:cNvSpPr>
          <p:nvPr>
            <p:ph type="body" idx="1"/>
          </p:nvPr>
        </p:nvSpPr>
        <p:spPr>
          <a:xfrm>
            <a:off x="177800" y="4235450"/>
            <a:ext cx="6921500" cy="5402962"/>
          </a:xfrm>
        </p:spPr>
        <p:txBody>
          <a:bodyPr>
            <a:normAutofit lnSpcReduction="10000"/>
          </a:bodyPr>
          <a:lstStyle/>
          <a:p>
            <a:r>
              <a:rPr lang="en-US" sz="1000" dirty="0"/>
              <a:t>Soon after Paul had written 1 Corinthians a riot occurred in Ephesus: “We do not want you to be uninformed, brothers and sisters, about the troubles we experienced in the province of Asia. We were under great pressure, far beyond our ability to endure, so that we despaired of life itself” (2 Cor. 1:8, NIV; see Acts 19:23-41).  Under duress, Paul left Ephesus and waited at Troas for Titus to bring news about Corinth.  Disappointed by Titus’s delay, Paul sailed on to Macedonia (2:12-13).  Titus caught up with Paul at Philippi and brought good news of the effects of the first letter (7:5-7).  They had disciplined the fornicator (1 Cor. 5) bringing about his repentance (2:5-11) and were to be commended for purposing to help the needy saints in Jerusalem (9:1-2).  But Titus also brought distressing news that Paul had some enemies who were denying his apostleship (10:1; 11:13-15); therefore, he sent this second letter by Titus and two other unnamed brethren (8:16-24).  It was written from Macedonia about a year after 1 Corinthians, around 56 A.D. on Paul’s third missionary journey (7:8; 9:4).  This is the most personal of Paul’s letters and one can learn much about his feelings, desires, dislikes, ambitions, and obligations. Paul’s detail regarding his suffering in chapter 11 helps us to see his dedication to the kingdom under extreme duress (11:23-29).  As much as he loved these brethren, he has some biting criticism of them for questioning his apostleship and for false teachers that persisted in challenging his teaching (chapters 10-13).   Many of the Corinthians had chosen to follow these false teachers and Paul hoped that these nay-sayers would repent and see his authority for “building up and not tearing down” (12:17-13:10).  Corinth was a mess, yet Paul kept after them because he loved them with a love that wanted their best.  Let us learn that challenges and difficulties in the church will occur and we should be careful not to let our passions encourage disharmony.  The structure of 2 Corinthians falls into three distinct sections: </a:t>
            </a:r>
            <a:r>
              <a:rPr lang="en-US" sz="1000" b="1" dirty="0"/>
              <a:t>Chapters 1-7 </a:t>
            </a:r>
            <a:r>
              <a:rPr lang="en-US" sz="1000" i="1" dirty="0"/>
              <a:t>provides a narrative for them and of his eagerness to hear from Titus about their condition and reaction to the first letter</a:t>
            </a:r>
            <a:r>
              <a:rPr lang="en-US" sz="1000" dirty="0"/>
              <a:t>; </a:t>
            </a:r>
            <a:r>
              <a:rPr lang="en-US" sz="1000" b="1" dirty="0"/>
              <a:t>Chapter 8-9 </a:t>
            </a:r>
            <a:r>
              <a:rPr lang="en-US" sz="1000" i="1" dirty="0"/>
              <a:t>provides encouragement regarding the collection for needy saints in Jerusalem</a:t>
            </a:r>
            <a:r>
              <a:rPr lang="en-US" sz="1000" dirty="0"/>
              <a:t>; </a:t>
            </a:r>
            <a:r>
              <a:rPr lang="en-US" sz="1000" b="1" dirty="0"/>
              <a:t>Chapters 10-13 </a:t>
            </a:r>
            <a:r>
              <a:rPr lang="en-US" sz="1000" i="1" dirty="0"/>
              <a:t>comprises a vindication of his authority as an apostle</a:t>
            </a:r>
            <a:r>
              <a:rPr lang="en-US" sz="1000" dirty="0"/>
              <a:t>.  Interestingly, Paul chose to close out his Corinthian letters this way: ”Finally, brothers, rejoice. Aim for restoration, comfort one another, agree with one another, live in peace; and the God of love and peace will be with you. Greet one another with a holy kiss. All the saints greet you. The grace of the Lord Jesus Christ and the love of God and the fellowship of the Holy Spirit be with you all” (13:20-22).  What’s he saying? The vertical emphasis of loving God first has horizontal implications: individually and collectively (see Mt. 22:36-40).  </a:t>
            </a:r>
          </a:p>
          <a:p>
            <a:endParaRPr lang="en-US" sz="1000" dirty="0"/>
          </a:p>
          <a:p>
            <a:r>
              <a:rPr lang="en-US" sz="1000" b="1" u="sng" dirty="0"/>
              <a:t>Application</a:t>
            </a:r>
          </a:p>
          <a:p>
            <a:endParaRPr lang="en-US" sz="1000" dirty="0"/>
          </a:p>
          <a:p>
            <a:pPr marL="685800" lvl="1" indent="-228600">
              <a:buFont typeface="+mj-lt"/>
              <a:buAutoNum type="arabicPeriod"/>
            </a:pPr>
            <a:r>
              <a:rPr lang="en-US" sz="1000" dirty="0"/>
              <a:t>Through God’s comfort we are to comfort others who are in tribulation (1:3-7).  Are you a comforter?</a:t>
            </a:r>
          </a:p>
          <a:p>
            <a:pPr marL="685800" lvl="1" indent="-228600">
              <a:buFont typeface="+mj-lt"/>
              <a:buAutoNum type="arabicPeriod"/>
            </a:pPr>
            <a:r>
              <a:rPr lang="en-US" sz="1000" dirty="0"/>
              <a:t>The action of withdrawal of a sinful man was not intended to destroy him but to restore him.  Now that he has repented, he is to be pardoned and comforted (2:5-7).  Discipline will not work unless we do it God’s way.  </a:t>
            </a:r>
          </a:p>
          <a:p>
            <a:pPr marL="685800" lvl="1" indent="-228600">
              <a:buFont typeface="+mj-lt"/>
              <a:buAutoNum type="arabicPeriod"/>
            </a:pPr>
            <a:r>
              <a:rPr lang="en-US" sz="1000" dirty="0"/>
              <a:t>The outward man perishes but the inward man is renewed: “Do not lose heart” (4:16).  How’s your heart? </a:t>
            </a:r>
          </a:p>
          <a:p>
            <a:pPr marL="685800" lvl="1" indent="-228600">
              <a:buFont typeface="+mj-lt"/>
              <a:buAutoNum type="arabicPeriod"/>
            </a:pPr>
            <a:r>
              <a:rPr lang="en-US" sz="1000" dirty="0"/>
              <a:t>Giving of our means is a command, and the demand is that we do it purposely, ”first giving ourselves” (8:3-5) for “God loves a cheerful giver” (9:7).  The command to give is as clear as is the command to baptize (1 Cor. 16:1-2).  Are you a regular giver?</a:t>
            </a:r>
          </a:p>
          <a:p>
            <a:pPr lvl="1"/>
            <a:endParaRPr lang="en-US" sz="1000" dirty="0"/>
          </a:p>
          <a:p>
            <a:r>
              <a:rPr lang="en-US" sz="1000" b="1" dirty="0"/>
              <a:t>Key thought:  </a:t>
            </a:r>
            <a:r>
              <a:rPr lang="en-US" sz="1000" dirty="0"/>
              <a:t>What is your aim (ambition) in life? Do you make it your aim to please God? What consumes you? (2 Cor. 5:9).  Keep in mind, we all shall all stand before God and give account (2 Cor. 5:10).  In context, Paul asks, what matters most to you? </a:t>
            </a:r>
          </a:p>
          <a:p>
            <a:endParaRPr lang="en-US" sz="1000" b="1" dirty="0"/>
          </a:p>
          <a:p>
            <a:endParaRPr lang="en-US" sz="1000" b="1" dirty="0"/>
          </a:p>
          <a:p>
            <a:pPr marL="685800" lvl="1" indent="-228600">
              <a:buFont typeface="+mj-lt"/>
              <a:buAutoNum type="arabicPeriod"/>
            </a:pPr>
            <a:endParaRPr lang="en-US" sz="1000" dirty="0"/>
          </a:p>
          <a:p>
            <a:endParaRPr lang="en-US" sz="1000" dirty="0"/>
          </a:p>
          <a:p>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585788"/>
            <a:ext cx="5837237" cy="4378325"/>
          </a:xfrm>
          <a:solidFill>
            <a:srgbClr val="FFFF00"/>
          </a:solidFill>
        </p:spPr>
      </p:sp>
      <p:sp>
        <p:nvSpPr>
          <p:cNvPr id="3" name="Notes Placeholder 2"/>
          <p:cNvSpPr>
            <a:spLocks noGrp="1"/>
          </p:cNvSpPr>
          <p:nvPr>
            <p:ph type="body" idx="1"/>
          </p:nvPr>
        </p:nvSpPr>
        <p:spPr>
          <a:xfrm>
            <a:off x="116549" y="6006808"/>
            <a:ext cx="5761518" cy="3170085"/>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9556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170403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a:p>
        </p:txBody>
      </p:sp>
    </p:spTree>
    <p:extLst>
      <p:ext uri="{BB962C8B-B14F-4D97-AF65-F5344CB8AC3E}">
        <p14:creationId xmlns:p14="http://schemas.microsoft.com/office/powerpoint/2010/main" val="22044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a:p>
        </p:txBody>
      </p:sp>
    </p:spTree>
    <p:extLst>
      <p:ext uri="{BB962C8B-B14F-4D97-AF65-F5344CB8AC3E}">
        <p14:creationId xmlns:p14="http://schemas.microsoft.com/office/powerpoint/2010/main" val="1336049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a:p>
        </p:txBody>
      </p:sp>
    </p:spTree>
    <p:extLst>
      <p:ext uri="{BB962C8B-B14F-4D97-AF65-F5344CB8AC3E}">
        <p14:creationId xmlns:p14="http://schemas.microsoft.com/office/powerpoint/2010/main" val="3577973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a:p>
        </p:txBody>
      </p:sp>
    </p:spTree>
    <p:extLst>
      <p:ext uri="{BB962C8B-B14F-4D97-AF65-F5344CB8AC3E}">
        <p14:creationId xmlns:p14="http://schemas.microsoft.com/office/powerpoint/2010/main" val="416276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Corinthians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C4F149-DB92-AC41-B97C-2EEF3D0601EF}"/>
              </a:ext>
            </a:extLst>
          </p:cNvPr>
          <p:cNvSpPr>
            <a:spLocks noGrp="1"/>
          </p:cNvSpPr>
          <p:nvPr>
            <p:ph idx="1"/>
          </p:nvPr>
        </p:nvSpPr>
        <p:spPr>
          <a:xfrm>
            <a:off x="457199" y="1775191"/>
            <a:ext cx="8370711" cy="4625609"/>
          </a:xfrm>
        </p:spPr>
        <p:txBody>
          <a:bodyPr>
            <a:normAutofit/>
          </a:bodyPr>
          <a:lstStyle/>
          <a:p>
            <a:pPr marL="118872" indent="0">
              <a:buNone/>
            </a:pPr>
            <a:r>
              <a:rPr lang="en-US" sz="2400" dirty="0"/>
              <a:t>”At Corinth the Jewish party had not only brought their false doctrine, but in an attempt to undermine Paul’s work they made insinuations about his integrity and sincerity.  By this method they sought to discredit Paul’s authority as an apostle and thereby justify themselves.  Whereas First Corinthians was written as a call for them to be united with each other in correcting several doctrinal issues, Second Corinthians was written to exhort them to be united with him in his work as an apostle.”         </a:t>
            </a:r>
            <a:r>
              <a:rPr lang="en-US" sz="1800" dirty="0"/>
              <a:t>--- Harkrider, </a:t>
            </a:r>
            <a:r>
              <a:rPr lang="en-US" sz="1800" b="1" dirty="0"/>
              <a:t>Workbook Commentary Series</a:t>
            </a:r>
            <a:r>
              <a:rPr lang="en-US" sz="1800" dirty="0"/>
              <a:t>, 2 Corinthians, </a:t>
            </a:r>
            <a:r>
              <a:rPr lang="en-US" sz="1800" i="1" dirty="0"/>
              <a:t>page 1. </a:t>
            </a:r>
          </a:p>
        </p:txBody>
      </p:sp>
      <p:sp>
        <p:nvSpPr>
          <p:cNvPr id="5" name="Title 1">
            <a:extLst>
              <a:ext uri="{FF2B5EF4-FFF2-40B4-BE49-F238E27FC236}">
                <a16:creationId xmlns:a16="http://schemas.microsoft.com/office/drawing/2014/main" id="{AA3FCB8C-DE2A-BE43-85B3-4DC7AEF7A00A}"/>
              </a:ext>
            </a:extLst>
          </p:cNvPr>
          <p:cNvSpPr>
            <a:spLocks noGrp="1"/>
          </p:cNvSpPr>
          <p:nvPr>
            <p:ph type="title"/>
          </p:nvPr>
        </p:nvSpPr>
        <p:spPr>
          <a:xfrm>
            <a:off x="457200" y="155448"/>
            <a:ext cx="8229600" cy="1252728"/>
          </a:xfrm>
        </p:spPr>
        <p:txBody>
          <a:bodyPr/>
          <a:lstStyle/>
          <a:p>
            <a:r>
              <a:rPr lang="en-US" dirty="0"/>
              <a:t>Purpose  </a:t>
            </a:r>
            <a:r>
              <a:rPr lang="en-US" sz="3600" dirty="0"/>
              <a:t>(2 of 2)</a:t>
            </a:r>
          </a:p>
        </p:txBody>
      </p:sp>
    </p:spTree>
    <p:extLst>
      <p:ext uri="{BB962C8B-B14F-4D97-AF65-F5344CB8AC3E}">
        <p14:creationId xmlns:p14="http://schemas.microsoft.com/office/powerpoint/2010/main" val="407204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368132"/>
            <a:ext cx="8229600" cy="605642"/>
          </a:xfrm>
        </p:spPr>
        <p:txBody>
          <a:bodyPr>
            <a:normAutofit fontScale="90000"/>
          </a:bodyPr>
          <a:lstStyle/>
          <a:p>
            <a:br>
              <a:rPr lang="en-US" dirty="0"/>
            </a:br>
            <a:r>
              <a:rPr lang="en-US" dirty="0"/>
              <a:t>Who wrote the book?</a:t>
            </a:r>
            <a:br>
              <a:rPr lang="en-US" dirty="0"/>
            </a:br>
            <a:endParaRPr lang="en-US" dirty="0"/>
          </a:p>
        </p:txBody>
      </p:sp>
      <p:sp>
        <p:nvSpPr>
          <p:cNvPr id="5" name="Content Placeholder 4">
            <a:extLst>
              <a:ext uri="{FF2B5EF4-FFF2-40B4-BE49-F238E27FC236}">
                <a16:creationId xmlns:a16="http://schemas.microsoft.com/office/drawing/2014/main" id="{23D6EA75-24D0-FE4F-9059-C2891978A08F}"/>
              </a:ext>
            </a:extLst>
          </p:cNvPr>
          <p:cNvSpPr>
            <a:spLocks noGrp="1"/>
          </p:cNvSpPr>
          <p:nvPr>
            <p:ph idx="1"/>
          </p:nvPr>
        </p:nvSpPr>
        <p:spPr>
          <a:xfrm>
            <a:off x="109850" y="2621450"/>
            <a:ext cx="8891646" cy="4194979"/>
          </a:xfrm>
        </p:spPr>
        <p:txBody>
          <a:bodyPr>
            <a:normAutofit/>
          </a:bodyPr>
          <a:lstStyle/>
          <a:p>
            <a:pPr marL="118872" indent="0">
              <a:buNone/>
            </a:pPr>
            <a:r>
              <a:rPr lang="en-US" sz="2000" dirty="0">
                <a:latin typeface="Calibri" panose="020F0502020204030204" pitchFamily="34" charset="0"/>
                <a:cs typeface="Calibri" panose="020F0502020204030204" pitchFamily="34" charset="0"/>
              </a:rPr>
              <a:t>If Paul expected a quick return regarding the Corinthians and his earlier letter to them, apparently it did not come.  While he is waiting, the historical record in Acts (19:23-20:1) covers Paul’s final day in Ephesus (where he had spent nearly three years) before he goes to Macedonia.  The confrontation with Demetrius and the other craftsmen is undoubtedly not the only reason Paul left Ephesus.  Understandably, Paul is anxious to hear from Titus regarding the Corinthians reaction to his previous letter, so it appears Paul decides to go on to Troas, and eventually Macedonia, where he finally meets up with Titus.  It is there that Paul writes his final letter to the Corinthians, in A.D. 56-57.  In this letter, he explains why he has not visited them a third time as he had hoped, and he shares with them the sense of fulfillment he has in both his ministry and in them personally.  </a:t>
            </a:r>
          </a:p>
        </p:txBody>
      </p:sp>
      <p:sp>
        <p:nvSpPr>
          <p:cNvPr id="2" name="TextBox 1"/>
          <p:cNvSpPr txBox="1"/>
          <p:nvPr/>
        </p:nvSpPr>
        <p:spPr>
          <a:xfrm>
            <a:off x="308758" y="1520050"/>
            <a:ext cx="8603594" cy="1015663"/>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2 </a:t>
            </a:r>
            <a:r>
              <a:rPr lang="en-US" sz="2000" dirty="0" err="1">
                <a:latin typeface="Calibri" panose="020F0502020204030204" pitchFamily="34" charset="0"/>
                <a:cs typeface="Calibri" panose="020F0502020204030204" pitchFamily="34" charset="0"/>
              </a:rPr>
              <a:t>Cor</a:t>
            </a:r>
            <a:r>
              <a:rPr lang="en-US" sz="2000" dirty="0">
                <a:latin typeface="Calibri" panose="020F0502020204030204" pitchFamily="34" charset="0"/>
                <a:cs typeface="Calibri" panose="020F0502020204030204" pitchFamily="34" charset="0"/>
              </a:rPr>
              <a:t> 1:1  </a:t>
            </a:r>
            <a:r>
              <a:rPr lang="en-US" sz="2000" i="1" dirty="0">
                <a:solidFill>
                  <a:srgbClr val="002060"/>
                </a:solidFill>
                <a:latin typeface="Calibri" panose="020F0502020204030204" pitchFamily="34" charset="0"/>
                <a:cs typeface="Calibri" panose="020F0502020204030204" pitchFamily="34" charset="0"/>
              </a:rPr>
              <a:t>Paul, an apostle of Jesus Christ by the will of God, and Timothy our brother, To the church of God which is at Corinth, with all the saints who are in all Achaia.</a:t>
            </a:r>
          </a:p>
        </p:txBody>
      </p:sp>
    </p:spTree>
    <p:extLst>
      <p:ext uri="{BB962C8B-B14F-4D97-AF65-F5344CB8AC3E}">
        <p14:creationId xmlns:p14="http://schemas.microsoft.com/office/powerpoint/2010/main" val="383064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p:txBody>
          <a:bodyPr>
            <a:normAutofit/>
          </a:bodyPr>
          <a:lstStyle/>
          <a:p>
            <a:r>
              <a:rPr lang="en-US" dirty="0"/>
              <a:t>Where are we?</a:t>
            </a:r>
          </a:p>
        </p:txBody>
      </p:sp>
      <p:sp>
        <p:nvSpPr>
          <p:cNvPr id="5" name="Content Placeholder 4">
            <a:extLst>
              <a:ext uri="{FF2B5EF4-FFF2-40B4-BE49-F238E27FC236}">
                <a16:creationId xmlns:a16="http://schemas.microsoft.com/office/drawing/2014/main" id="{23D6EA75-24D0-FE4F-9059-C2891978A08F}"/>
              </a:ext>
            </a:extLst>
          </p:cNvPr>
          <p:cNvSpPr>
            <a:spLocks noGrp="1"/>
          </p:cNvSpPr>
          <p:nvPr>
            <p:ph idx="1"/>
          </p:nvPr>
        </p:nvSpPr>
        <p:spPr>
          <a:xfrm>
            <a:off x="228600" y="1600200"/>
            <a:ext cx="8763000" cy="4800601"/>
          </a:xfrm>
        </p:spPr>
        <p:txBody>
          <a:bodyPr>
            <a:normAutofit/>
          </a:bodyPr>
          <a:lstStyle/>
          <a:p>
            <a:pPr marL="118872" indent="0">
              <a:buNone/>
            </a:pPr>
            <a:r>
              <a:rPr lang="en-US" sz="2000" dirty="0">
                <a:cs typeface="Arial" panose="020B0604020202020204" pitchFamily="34" charset="0"/>
              </a:rPr>
              <a:t>After the riot in Ephesus stirred up by Demetrius (Acts 19), Paul is forced to escape to Macedonia (Acts 20:1-2; 2 </a:t>
            </a:r>
            <a:r>
              <a:rPr lang="en-US" sz="2000" dirty="0" err="1">
                <a:cs typeface="Arial" panose="020B0604020202020204" pitchFamily="34" charset="0"/>
              </a:rPr>
              <a:t>Cor</a:t>
            </a:r>
            <a:r>
              <a:rPr lang="en-US" sz="2000" dirty="0">
                <a:cs typeface="Arial" panose="020B0604020202020204" pitchFamily="34" charset="0"/>
              </a:rPr>
              <a:t> 2:13).  We know that Paul had planned a meeting with Titus at Troas that did not happen, and after a brief time of preaching at Troas he went on to Macedonia (2:12-13).  No other of Paul’s letters makes him feel so beaten down - as we can see with Paul’s own words in 1:8</a:t>
            </a:r>
            <a:r>
              <a:rPr lang="en-US" sz="2000" i="1" dirty="0">
                <a:solidFill>
                  <a:srgbClr val="002060"/>
                </a:solidFill>
                <a:cs typeface="Arial" panose="020B0604020202020204" pitchFamily="34" charset="0"/>
              </a:rPr>
              <a:t>: “we were burdened excessively, beyond our strength, so that we despaired even of life.”</a:t>
            </a:r>
            <a:r>
              <a:rPr lang="en-US" sz="2000" dirty="0">
                <a:cs typeface="Arial" panose="020B0604020202020204" pitchFamily="34" charset="0"/>
              </a:rPr>
              <a:t>  </a:t>
            </a:r>
          </a:p>
          <a:p>
            <a:pPr marL="118872" indent="0">
              <a:buNone/>
            </a:pPr>
            <a:endParaRPr lang="en-US" sz="2000" dirty="0">
              <a:cs typeface="Arial" panose="020B0604020202020204" pitchFamily="34" charset="0"/>
            </a:endParaRPr>
          </a:p>
          <a:p>
            <a:pPr marL="118872" indent="0">
              <a:buNone/>
            </a:pPr>
            <a:r>
              <a:rPr lang="en-US" sz="2000" dirty="0">
                <a:cs typeface="Arial" panose="020B0604020202020204" pitchFamily="34" charset="0"/>
              </a:rPr>
              <a:t>By the time he wrote 2 Corinthians, Paul had trouble shaking from his mind the ordeals that had faced his ministry, which he documents in 11:23-29.  When Paul finally meets up with Titus in Macedonia he receives a positive report regarding the Corinthians (7:6-7).  It was this report that prompted the writing of this letter.  It is the most personal of all of Paul’s writings.  No other epistle of his gives us a better picture of his person. </a:t>
            </a:r>
          </a:p>
        </p:txBody>
      </p:sp>
    </p:spTree>
    <p:extLst>
      <p:ext uri="{BB962C8B-B14F-4D97-AF65-F5344CB8AC3E}">
        <p14:creationId xmlns:p14="http://schemas.microsoft.com/office/powerpoint/2010/main" val="176945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457200"/>
            <a:ext cx="8458200" cy="1328928"/>
          </a:xfrm>
        </p:spPr>
        <p:txBody>
          <a:bodyPr>
            <a:normAutofit fontScale="90000"/>
          </a:bodyPr>
          <a:lstStyle/>
          <a:p>
            <a:r>
              <a:rPr lang="en-US" dirty="0"/>
              <a:t>Why is 2 Corinthians so important?</a:t>
            </a:r>
            <a:br>
              <a:rPr lang="en-US" dirty="0"/>
            </a:br>
            <a:endParaRPr lang="en-US" dirty="0"/>
          </a:p>
        </p:txBody>
      </p:sp>
      <p:sp>
        <p:nvSpPr>
          <p:cNvPr id="5" name="Content Placeholder 4">
            <a:extLst>
              <a:ext uri="{FF2B5EF4-FFF2-40B4-BE49-F238E27FC236}">
                <a16:creationId xmlns:a16="http://schemas.microsoft.com/office/drawing/2014/main" id="{23D6EA75-24D0-FE4F-9059-C2891978A08F}"/>
              </a:ext>
            </a:extLst>
          </p:cNvPr>
          <p:cNvSpPr>
            <a:spLocks noGrp="1"/>
          </p:cNvSpPr>
          <p:nvPr>
            <p:ph idx="1"/>
          </p:nvPr>
        </p:nvSpPr>
        <p:spPr>
          <a:xfrm>
            <a:off x="108285" y="1524000"/>
            <a:ext cx="8951494" cy="5237747"/>
          </a:xfrm>
        </p:spPr>
        <p:txBody>
          <a:bodyPr>
            <a:normAutofit fontScale="92500" lnSpcReduction="10000"/>
          </a:bodyPr>
          <a:lstStyle/>
          <a:p>
            <a:pPr marL="118872" indent="0">
              <a:buNone/>
            </a:pPr>
            <a:r>
              <a:rPr lang="en-US" sz="2000" dirty="0">
                <a:latin typeface="Calibri" panose="020F0502020204030204" pitchFamily="34" charset="0"/>
                <a:cs typeface="Calibri" panose="020F0502020204030204" pitchFamily="34" charset="0"/>
              </a:rPr>
              <a:t>This letter offers a great deal of personal insight into Paul’s life that is not present in any other New Testament book. However, in chapters 8 &amp; 9, his letter also clearly reveals God’s plan for His people to give (financially) to others.  Paul first focused on the generous example of the Macedonian churches, largely Gentile, who gave to their Jewish Christian brethren in Jerusalem (Rom 15:26; Acts 20:4; 2 </a:t>
            </a:r>
            <a:r>
              <a:rPr lang="en-US" sz="2000" dirty="0" err="1">
                <a:latin typeface="Calibri" panose="020F0502020204030204" pitchFamily="34" charset="0"/>
                <a:cs typeface="Calibri" panose="020F0502020204030204" pitchFamily="34" charset="0"/>
              </a:rPr>
              <a:t>Cor</a:t>
            </a:r>
            <a:r>
              <a:rPr lang="en-US" sz="2000" dirty="0">
                <a:latin typeface="Calibri" panose="020F0502020204030204" pitchFamily="34" charset="0"/>
                <a:cs typeface="Calibri" panose="020F0502020204030204" pitchFamily="34" charset="0"/>
              </a:rPr>
              <a:t> 8:1-4, 19-20).  Then he exhorted the Corinthian believers to make donations of their own to the work in Jerusalem.  </a:t>
            </a:r>
          </a:p>
          <a:p>
            <a:pPr marL="118872" indent="0">
              <a:buNone/>
            </a:pPr>
            <a:endParaRPr lang="en-US" sz="1800" dirty="0">
              <a:latin typeface="Calibri" panose="020F0502020204030204" pitchFamily="34" charset="0"/>
              <a:cs typeface="Calibri" panose="020F0502020204030204" pitchFamily="34" charset="0"/>
            </a:endParaRPr>
          </a:p>
          <a:p>
            <a:pPr marL="118872" indent="0">
              <a:buNone/>
            </a:pPr>
            <a:r>
              <a:rPr lang="en-US" sz="2000" dirty="0">
                <a:latin typeface="Calibri" panose="020F0502020204030204" pitchFamily="34" charset="0"/>
                <a:cs typeface="Calibri" panose="020F0502020204030204" pitchFamily="34" charset="0"/>
              </a:rPr>
              <a:t>Several realities about Christian giving become clear in these two chapters:   </a:t>
            </a:r>
          </a:p>
          <a:p>
            <a:pPr lvl="1"/>
            <a:r>
              <a:rPr lang="en-US" sz="2000" dirty="0">
                <a:latin typeface="Calibri" panose="020F0502020204030204" pitchFamily="34" charset="0"/>
                <a:cs typeface="Calibri" panose="020F0502020204030204" pitchFamily="34" charset="0"/>
              </a:rPr>
              <a:t>Christians give generously according to, and at times beyond, their financial abilities; (8:3)</a:t>
            </a:r>
          </a:p>
          <a:p>
            <a:pPr lvl="1"/>
            <a:r>
              <a:rPr lang="en-US" sz="2000" dirty="0">
                <a:latin typeface="Calibri" panose="020F0502020204030204" pitchFamily="34" charset="0"/>
                <a:cs typeface="Calibri" panose="020F0502020204030204" pitchFamily="34" charset="0"/>
              </a:rPr>
              <a:t>Christians give their money across racial and national lines. (9:2)</a:t>
            </a:r>
          </a:p>
          <a:p>
            <a:pPr lvl="1"/>
            <a:r>
              <a:rPr lang="en-US" sz="2000" dirty="0">
                <a:latin typeface="Calibri" panose="020F0502020204030204" pitchFamily="34" charset="0"/>
                <a:cs typeface="Calibri" panose="020F0502020204030204" pitchFamily="34" charset="0"/>
              </a:rPr>
              <a:t>Christians who make commitments to give should follow through with those promises; (8:10-11) </a:t>
            </a:r>
          </a:p>
          <a:p>
            <a:pPr lvl="1"/>
            <a:r>
              <a:rPr lang="en-US" sz="2000" dirty="0">
                <a:latin typeface="Calibri" panose="020F0502020204030204" pitchFamily="34" charset="0"/>
                <a:cs typeface="Calibri" panose="020F0502020204030204" pitchFamily="34" charset="0"/>
              </a:rPr>
              <a:t>Christians should give cheerfully, rather than under compulsion (8:8,9:7)</a:t>
            </a:r>
          </a:p>
          <a:p>
            <a:pPr marL="118872" indent="0">
              <a:buNone/>
            </a:pPr>
            <a:endParaRPr lang="en-US" sz="2000" dirty="0">
              <a:latin typeface="Calibri" panose="020F0502020204030204" pitchFamily="34" charset="0"/>
              <a:cs typeface="Calibri" panose="020F0502020204030204" pitchFamily="34" charset="0"/>
            </a:endParaRPr>
          </a:p>
          <a:p>
            <a:pPr marL="118872" indent="0">
              <a:buNone/>
            </a:pPr>
            <a:r>
              <a:rPr lang="en-US" sz="2000" dirty="0">
                <a:latin typeface="Calibri" panose="020F0502020204030204" pitchFamily="34" charset="0"/>
                <a:cs typeface="Calibri" panose="020F0502020204030204" pitchFamily="34" charset="0"/>
              </a:rPr>
              <a:t>Paul calls it a “proof of love” (8:24) and hope they will not embarrass him in this matter (9:3-4).  </a:t>
            </a:r>
          </a:p>
        </p:txBody>
      </p:sp>
    </p:spTree>
    <p:extLst>
      <p:ext uri="{BB962C8B-B14F-4D97-AF65-F5344CB8AC3E}">
        <p14:creationId xmlns:p14="http://schemas.microsoft.com/office/powerpoint/2010/main" val="190974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457200"/>
            <a:ext cx="8458200" cy="1328928"/>
          </a:xfrm>
        </p:spPr>
        <p:txBody>
          <a:bodyPr>
            <a:normAutofit fontScale="90000"/>
          </a:bodyPr>
          <a:lstStyle/>
          <a:p>
            <a:r>
              <a:rPr lang="en-US" dirty="0"/>
              <a:t>What's the point?</a:t>
            </a:r>
            <a:br>
              <a:rPr lang="en-US" dirty="0"/>
            </a:br>
            <a:endParaRPr lang="en-US" dirty="0"/>
          </a:p>
        </p:txBody>
      </p:sp>
      <p:sp>
        <p:nvSpPr>
          <p:cNvPr id="5" name="Content Placeholder 4">
            <a:extLst>
              <a:ext uri="{FF2B5EF4-FFF2-40B4-BE49-F238E27FC236}">
                <a16:creationId xmlns:a16="http://schemas.microsoft.com/office/drawing/2014/main" id="{23D6EA75-24D0-FE4F-9059-C2891978A08F}"/>
              </a:ext>
            </a:extLst>
          </p:cNvPr>
          <p:cNvSpPr>
            <a:spLocks noGrp="1"/>
          </p:cNvSpPr>
          <p:nvPr>
            <p:ph idx="1"/>
          </p:nvPr>
        </p:nvSpPr>
        <p:spPr>
          <a:xfrm>
            <a:off x="221105" y="1382843"/>
            <a:ext cx="8686800" cy="5029200"/>
          </a:xfrm>
        </p:spPr>
        <p:txBody>
          <a:bodyPr>
            <a:normAutofit lnSpcReduction="10000"/>
          </a:bodyPr>
          <a:lstStyle/>
          <a:p>
            <a:pPr marL="118872" indent="0">
              <a:buNone/>
            </a:pPr>
            <a:endParaRPr lang="en-US" sz="2600" dirty="0"/>
          </a:p>
          <a:p>
            <a:pPr marL="118872" indent="0">
              <a:buNone/>
            </a:pPr>
            <a:r>
              <a:rPr lang="en-US" sz="2400" dirty="0">
                <a:latin typeface="Calibri" panose="020F0502020204030204" pitchFamily="34" charset="0"/>
                <a:cs typeface="Calibri" panose="020F0502020204030204" pitchFamily="34" charset="0"/>
              </a:rPr>
              <a:t>The church at Corinth had recently been struggling with divisions and quarrels. But for a majority of the believers, the problem had apparently been solved by the time Paul wrote 2 Corinthians.  Many had repented of their sinful ways and had come back into unity with one another; however, Paul still felt the need to articulate a defense of his apostleship and his message. Some in the church had apparently taken his meekness among them to be a sign of moral weakness or lack of authority (2 Corinthians 10:1–2). These accusations led Paul to defend himself by arguing that he was on the same level of importance as the other apostles, that he had deep knowledge of the Christian faith, that he had suffered profound physical punishment in the name of Christ, and that he had received visions and revelations from God (11:1–12:13)</a:t>
            </a:r>
            <a:r>
              <a:rPr lang="en-US" sz="2400" dirty="0"/>
              <a:t>.</a:t>
            </a:r>
          </a:p>
        </p:txBody>
      </p:sp>
    </p:spTree>
    <p:extLst>
      <p:ext uri="{BB962C8B-B14F-4D97-AF65-F5344CB8AC3E}">
        <p14:creationId xmlns:p14="http://schemas.microsoft.com/office/powerpoint/2010/main" val="528830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354932" y="96253"/>
            <a:ext cx="8458200" cy="1328928"/>
          </a:xfrm>
        </p:spPr>
        <p:txBody>
          <a:bodyPr>
            <a:normAutofit/>
          </a:bodyPr>
          <a:lstStyle/>
          <a:p>
            <a:r>
              <a:rPr lang="en-US" sz="3600" dirty="0"/>
              <a:t>How do I apply this?</a:t>
            </a:r>
          </a:p>
        </p:txBody>
      </p:sp>
      <p:sp>
        <p:nvSpPr>
          <p:cNvPr id="5" name="Content Placeholder 4">
            <a:extLst>
              <a:ext uri="{FF2B5EF4-FFF2-40B4-BE49-F238E27FC236}">
                <a16:creationId xmlns:a16="http://schemas.microsoft.com/office/drawing/2014/main" id="{23D6EA75-24D0-FE4F-9059-C2891978A08F}"/>
              </a:ext>
            </a:extLst>
          </p:cNvPr>
          <p:cNvSpPr>
            <a:spLocks noGrp="1"/>
          </p:cNvSpPr>
          <p:nvPr>
            <p:ph idx="1"/>
          </p:nvPr>
        </p:nvSpPr>
        <p:spPr>
          <a:xfrm>
            <a:off x="108285" y="1524000"/>
            <a:ext cx="8951494" cy="5237747"/>
          </a:xfrm>
        </p:spPr>
        <p:txBody>
          <a:bodyPr>
            <a:normAutofit fontScale="92500" lnSpcReduction="20000"/>
          </a:bodyPr>
          <a:lstStyle/>
          <a:p>
            <a:pPr marL="118872" indent="0">
              <a:buNone/>
            </a:pPr>
            <a:r>
              <a:rPr lang="en-US" sz="2400" dirty="0"/>
              <a:t>Just as Paul wrote to the Corinthians in the wake of their repentance from divisions and quarrels, the message for today is clear: living in unity requires us to humbly forgive one another and to follow our leaders. Second Corinthians reminds us that even as Christians, we hurt each other and need to forgive those who wrong us (2 Corinthians 2:7). That Paul was willing to exhort the Corinthian believers to forgive those who had fallen away and repented, even as he defended his own apostleship against a vocal opposition, illustrates the apostle’s commitment to this way of life among God’s people.</a:t>
            </a:r>
          </a:p>
          <a:p>
            <a:pPr marL="118872" indent="0">
              <a:buNone/>
            </a:pPr>
            <a:endParaRPr lang="en-US" sz="2400" dirty="0"/>
          </a:p>
          <a:p>
            <a:pPr marL="118872" indent="0">
              <a:buNone/>
            </a:pPr>
            <a:r>
              <a:rPr lang="en-US" sz="2400" dirty="0"/>
              <a:t>In what ways do you struggle to forgive others and/or to follow your godly leaders? An overinflated sense of ourselves often leads us to strike out on our own or hold on to our frustration and anger regarding the choices of others. However, just as Paul reminded us of Jesus’s ministry of reconciliation (5:17–19), we must seek to reconcile relationships in which disunity reigns. Look out for the pitfall of disunity with leaders and other believers in your own life while striving to live among all people in humility.</a:t>
            </a:r>
          </a:p>
        </p:txBody>
      </p:sp>
    </p:spTree>
    <p:extLst>
      <p:ext uri="{BB962C8B-B14F-4D97-AF65-F5344CB8AC3E}">
        <p14:creationId xmlns:p14="http://schemas.microsoft.com/office/powerpoint/2010/main" val="44977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9730AF-7316-3C4F-ACA1-DFF59DDEE8D0}"/>
              </a:ext>
            </a:extLst>
          </p:cNvPr>
          <p:cNvSpPr>
            <a:spLocks noGrp="1"/>
          </p:cNvSpPr>
          <p:nvPr>
            <p:ph idx="4294967295"/>
          </p:nvPr>
        </p:nvSpPr>
        <p:spPr>
          <a:xfrm>
            <a:off x="152400" y="1024169"/>
            <a:ext cx="8801100" cy="5509089"/>
          </a:xfrm>
        </p:spPr>
        <p:txBody>
          <a:bodyPr>
            <a:normAutofit/>
          </a:bodyPr>
          <a:lstStyle/>
          <a:p>
            <a:pPr marL="690372" indent="-571500">
              <a:buFont typeface="+mj-lt"/>
              <a:buAutoNum type="romanUcPeriod"/>
            </a:pPr>
            <a:r>
              <a:rPr lang="en-US" sz="2200" b="1" dirty="0"/>
              <a:t>Paul’s Personal plans and ministry </a:t>
            </a:r>
            <a:r>
              <a:rPr lang="en-US" sz="2200" dirty="0"/>
              <a:t>(Chapters 1-7)</a:t>
            </a:r>
          </a:p>
          <a:p>
            <a:pPr marL="1248156" lvl="2" indent="-571500">
              <a:buFont typeface="+mj-lt"/>
              <a:buAutoNum type="alphaUcPeriod"/>
            </a:pPr>
            <a:r>
              <a:rPr lang="en-US" sz="2200" dirty="0"/>
              <a:t>Introduction (1:1-11)</a:t>
            </a:r>
          </a:p>
          <a:p>
            <a:pPr marL="1650492" lvl="5" indent="-342900">
              <a:buAutoNum type="arabicPeriod"/>
            </a:pPr>
            <a:r>
              <a:rPr lang="en-US" dirty="0"/>
              <a:t>Salutation (1:1-2)</a:t>
            </a:r>
          </a:p>
          <a:p>
            <a:pPr marL="1650492" lvl="5" indent="-342900">
              <a:buAutoNum type="arabicPeriod"/>
            </a:pPr>
            <a:r>
              <a:rPr lang="en-US" dirty="0"/>
              <a:t>Thanksgiving (1:3-11)</a:t>
            </a:r>
          </a:p>
          <a:p>
            <a:pPr marL="1019556" lvl="2" indent="-342900">
              <a:buAutoNum type="alphaUcPeriod"/>
            </a:pPr>
            <a:r>
              <a:rPr lang="en-US" sz="2200" dirty="0"/>
              <a:t>The Plan’s for Paul’s visit changed (1:12-2:4)</a:t>
            </a:r>
          </a:p>
          <a:p>
            <a:pPr marL="1019556" lvl="2" indent="-342900">
              <a:buAutoNum type="alphaUcPeriod"/>
            </a:pPr>
            <a:r>
              <a:rPr lang="en-US" sz="2200" dirty="0"/>
              <a:t>Forgiveness of the offender, a reaffirmation of love and moving on to Troas (2:5-13)</a:t>
            </a:r>
          </a:p>
          <a:p>
            <a:pPr marL="1019556" lvl="2" indent="-342900">
              <a:buAutoNum type="alphaUcPeriod"/>
            </a:pPr>
            <a:r>
              <a:rPr lang="en-US" sz="2200" dirty="0"/>
              <a:t>God’s leading in triumph and the Christian’s aroma (2:14-17)</a:t>
            </a:r>
          </a:p>
          <a:p>
            <a:pPr marL="1019556" lvl="2" indent="-342900">
              <a:buAutoNum type="alphaUcPeriod"/>
            </a:pPr>
            <a:r>
              <a:rPr lang="en-US" sz="2200" dirty="0"/>
              <a:t>Paul’s ministry (3:1-7:16)</a:t>
            </a:r>
          </a:p>
          <a:p>
            <a:pPr marL="1449324" lvl="4" indent="-342900">
              <a:buAutoNum type="arabicPeriod"/>
            </a:pPr>
            <a:r>
              <a:rPr lang="en-US" dirty="0"/>
              <a:t>A ministry of splendor (3:1-18)</a:t>
            </a:r>
          </a:p>
          <a:p>
            <a:pPr marL="1449324" lvl="4" indent="-342900">
              <a:buAutoNum type="arabicPeriod"/>
            </a:pPr>
            <a:r>
              <a:rPr lang="en-US" dirty="0"/>
              <a:t>A ministry of suffering (4:1-18)</a:t>
            </a:r>
          </a:p>
          <a:p>
            <a:pPr marL="1449324" lvl="4" indent="-342900">
              <a:buAutoNum type="arabicPeriod"/>
            </a:pPr>
            <a:r>
              <a:rPr lang="en-US" dirty="0"/>
              <a:t>A ministry of courage and reconciliation (5:1-6:10)</a:t>
            </a:r>
          </a:p>
          <a:p>
            <a:pPr marL="1449324" lvl="4" indent="-342900">
              <a:buAutoNum type="arabicPeriod"/>
            </a:pPr>
            <a:r>
              <a:rPr lang="en-US" dirty="0"/>
              <a:t>A ministry of exhortation (6:11-7:16)</a:t>
            </a:r>
          </a:p>
          <a:p>
            <a:pPr marL="1307592" lvl="5" indent="0">
              <a:buNone/>
            </a:pPr>
            <a:endParaRPr lang="en-US" sz="1700" dirty="0"/>
          </a:p>
          <a:p>
            <a:pPr marL="1764792" lvl="5" indent="-457200">
              <a:buAutoNum type="arabicPeriod"/>
            </a:pPr>
            <a:endParaRPr lang="en-US" sz="2000" dirty="0"/>
          </a:p>
        </p:txBody>
      </p:sp>
      <p:sp>
        <p:nvSpPr>
          <p:cNvPr id="4" name="TextBox 3">
            <a:extLst>
              <a:ext uri="{FF2B5EF4-FFF2-40B4-BE49-F238E27FC236}">
                <a16:creationId xmlns:a16="http://schemas.microsoft.com/office/drawing/2014/main" id="{44F2B17F-192F-A944-9FF7-4E736806D6E2}"/>
              </a:ext>
            </a:extLst>
          </p:cNvPr>
          <p:cNvSpPr txBox="1"/>
          <p:nvPr/>
        </p:nvSpPr>
        <p:spPr>
          <a:xfrm>
            <a:off x="2528720" y="6331231"/>
            <a:ext cx="6423375" cy="338554"/>
          </a:xfrm>
          <a:prstGeom prst="rect">
            <a:avLst/>
          </a:prstGeom>
          <a:noFill/>
        </p:spPr>
        <p:txBody>
          <a:bodyPr wrap="square" rtlCol="0">
            <a:spAutoFit/>
          </a:bodyPr>
          <a:lstStyle/>
          <a:p>
            <a:r>
              <a:rPr lang="en-US" sz="1600" dirty="0"/>
              <a:t>Duane Warden, Truth for Today Commentary, 2 Corinthians, page 33-34</a:t>
            </a:r>
          </a:p>
        </p:txBody>
      </p:sp>
      <p:sp>
        <p:nvSpPr>
          <p:cNvPr id="2" name="TextBox 1"/>
          <p:cNvSpPr txBox="1"/>
          <p:nvPr/>
        </p:nvSpPr>
        <p:spPr>
          <a:xfrm>
            <a:off x="871868" y="315064"/>
            <a:ext cx="3923415" cy="646331"/>
          </a:xfrm>
          <a:prstGeom prst="rect">
            <a:avLst/>
          </a:prstGeom>
          <a:noFill/>
        </p:spPr>
        <p:txBody>
          <a:bodyPr wrap="square" rtlCol="0">
            <a:spAutoFit/>
          </a:bodyPr>
          <a:lstStyle/>
          <a:p>
            <a:r>
              <a:rPr lang="en-US" sz="3600" b="1" dirty="0"/>
              <a:t>Short Outline</a:t>
            </a:r>
          </a:p>
        </p:txBody>
      </p:sp>
    </p:spTree>
    <p:extLst>
      <p:ext uri="{BB962C8B-B14F-4D97-AF65-F5344CB8AC3E}">
        <p14:creationId xmlns:p14="http://schemas.microsoft.com/office/powerpoint/2010/main" val="363763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9730AF-7316-3C4F-ACA1-DFF59DDEE8D0}"/>
              </a:ext>
            </a:extLst>
          </p:cNvPr>
          <p:cNvSpPr>
            <a:spLocks noGrp="1"/>
          </p:cNvSpPr>
          <p:nvPr>
            <p:ph idx="4294967295"/>
          </p:nvPr>
        </p:nvSpPr>
        <p:spPr>
          <a:xfrm>
            <a:off x="152400" y="-5646"/>
            <a:ext cx="8801100" cy="5740400"/>
          </a:xfrm>
        </p:spPr>
        <p:txBody>
          <a:bodyPr>
            <a:normAutofit/>
          </a:bodyPr>
          <a:lstStyle/>
          <a:p>
            <a:pPr marL="690372" indent="-571500">
              <a:buFont typeface="+mj-lt"/>
              <a:buAutoNum type="romanUcPeriod"/>
            </a:pPr>
            <a:r>
              <a:rPr lang="en-US" sz="2200" b="1" dirty="0">
                <a:solidFill>
                  <a:schemeClr val="bg1"/>
                </a:solidFill>
              </a:rPr>
              <a:t>P</a:t>
            </a:r>
            <a:endParaRPr lang="en-US" sz="1200" dirty="0">
              <a:solidFill>
                <a:schemeClr val="bg1"/>
              </a:solidFill>
            </a:endParaRPr>
          </a:p>
          <a:p>
            <a:pPr marL="461772" indent="-342900">
              <a:buAutoNum type="romanUcPeriod"/>
            </a:pPr>
            <a:r>
              <a:rPr lang="en-US" sz="2200" b="1" dirty="0"/>
              <a:t>    The collection for the poor saints in Judea </a:t>
            </a:r>
            <a:r>
              <a:rPr lang="en-US" sz="2200" dirty="0"/>
              <a:t>(Chapters 8-9)</a:t>
            </a:r>
          </a:p>
          <a:p>
            <a:pPr marL="1019556" lvl="2" indent="-342900">
              <a:buFont typeface="+mj-lt"/>
              <a:buAutoNum type="alphaUcPeriod"/>
            </a:pPr>
            <a:r>
              <a:rPr lang="en-US" sz="2000" dirty="0"/>
              <a:t>The example of the Macedonians’ generous giving; the wealth of liberality (8:1-6)</a:t>
            </a:r>
          </a:p>
          <a:p>
            <a:pPr marL="1019556" lvl="2" indent="-342900">
              <a:buFont typeface="+mj-lt"/>
              <a:buAutoNum type="alphaUcPeriod" startAt="2"/>
            </a:pPr>
            <a:r>
              <a:rPr lang="en-US" sz="2000" dirty="0"/>
              <a:t>The example of Jesus’ sacrificial giving (8:7-24)</a:t>
            </a:r>
          </a:p>
          <a:p>
            <a:pPr marL="1019556" lvl="2" indent="-342900">
              <a:buFont typeface="+mj-lt"/>
              <a:buAutoNum type="alphaUcPeriod" startAt="2"/>
            </a:pPr>
            <a:r>
              <a:rPr lang="en-US" sz="2000" dirty="0"/>
              <a:t>God’s reward for bountiful giving (9:1-15)</a:t>
            </a:r>
          </a:p>
          <a:p>
            <a:pPr marL="1019556" lvl="2" indent="-342900">
              <a:buFont typeface="+mj-lt"/>
              <a:buAutoNum type="alphaUcPeriod" startAt="2"/>
            </a:pPr>
            <a:endParaRPr lang="en-US" sz="1200" dirty="0"/>
          </a:p>
          <a:p>
            <a:pPr marL="690372" indent="-571500">
              <a:buFont typeface="+mj-lt"/>
              <a:buAutoNum type="romanUcPeriod" startAt="3"/>
            </a:pPr>
            <a:r>
              <a:rPr lang="en-US" sz="2200" b="1" dirty="0"/>
              <a:t>Paul’s defense against his opponents regarding apostleship </a:t>
            </a:r>
            <a:r>
              <a:rPr lang="en-US" sz="2200" dirty="0"/>
              <a:t>(Chapters 10-13)</a:t>
            </a:r>
          </a:p>
          <a:p>
            <a:pPr marL="1248156" lvl="2" indent="-571500">
              <a:buFont typeface="+mj-lt"/>
              <a:buAutoNum type="alphaUcPeriod"/>
            </a:pPr>
            <a:r>
              <a:rPr lang="en-US" sz="2000" dirty="0"/>
              <a:t>Paul’s description of his authoritative ministry (10:1-18)</a:t>
            </a:r>
          </a:p>
          <a:p>
            <a:pPr marL="1248156" lvl="2" indent="-571500">
              <a:buFont typeface="+mj-lt"/>
              <a:buAutoNum type="alphaUcPeriod"/>
            </a:pPr>
            <a:r>
              <a:rPr lang="en-US" sz="2000" dirty="0"/>
              <a:t>Paul’s contrast of himself and false teachers (11:1-15)</a:t>
            </a:r>
          </a:p>
          <a:p>
            <a:pPr marL="1248156" lvl="2" indent="-571500">
              <a:buFont typeface="+mj-lt"/>
              <a:buAutoNum type="alphaUcPeriod"/>
            </a:pPr>
            <a:r>
              <a:rPr lang="en-US" sz="2000" dirty="0"/>
              <a:t>Paul’s boasting in weakness (11:6-12:13)</a:t>
            </a:r>
          </a:p>
          <a:p>
            <a:pPr marL="1248156" lvl="2" indent="-571500">
              <a:buFont typeface="+mj-lt"/>
              <a:buAutoNum type="alphaUcPeriod"/>
            </a:pPr>
            <a:r>
              <a:rPr lang="en-US" sz="2000" dirty="0"/>
              <a:t>Paul’s motivation to help the church in Corinth (12:14-21)</a:t>
            </a:r>
          </a:p>
          <a:p>
            <a:pPr marL="1248156" lvl="2" indent="-571500">
              <a:buFont typeface="+mj-lt"/>
              <a:buAutoNum type="alphaUcPeriod"/>
            </a:pPr>
            <a:r>
              <a:rPr lang="en-US" sz="2000" dirty="0"/>
              <a:t>Paul’s admonition for self-examination and repentance (13:1-10)</a:t>
            </a:r>
          </a:p>
          <a:p>
            <a:pPr marL="1248156" lvl="2" indent="-571500">
              <a:buFont typeface="+mj-lt"/>
              <a:buAutoNum type="alphaUcPeriod"/>
            </a:pPr>
            <a:r>
              <a:rPr lang="en-US" sz="2000" dirty="0"/>
              <a:t>Conclusion and benediction </a:t>
            </a:r>
          </a:p>
          <a:p>
            <a:pPr marL="676656" lvl="2" indent="0">
              <a:buNone/>
            </a:pPr>
            <a:endParaRPr lang="en-US" sz="2000" dirty="0"/>
          </a:p>
          <a:p>
            <a:pPr marL="1019556" lvl="2" indent="-342900">
              <a:buFont typeface="+mj-lt"/>
              <a:buAutoNum type="alphaUcPeriod"/>
            </a:pPr>
            <a:endParaRPr lang="en-US" sz="2000" dirty="0"/>
          </a:p>
          <a:p>
            <a:pPr marL="1019556" lvl="2" indent="-342900">
              <a:buFont typeface="+mj-lt"/>
              <a:buAutoNum type="alphaUcPeriod"/>
            </a:pPr>
            <a:endParaRPr lang="en-US" sz="2000" dirty="0"/>
          </a:p>
          <a:p>
            <a:pPr marL="1449324" lvl="4" indent="-342900">
              <a:buAutoNum type="arabicPeriod"/>
            </a:pPr>
            <a:endParaRPr lang="en-US" dirty="0"/>
          </a:p>
          <a:p>
            <a:pPr marL="1449324" lvl="4" indent="-342900">
              <a:buAutoNum type="arabicPeriod"/>
            </a:pPr>
            <a:endParaRPr lang="en-US" dirty="0"/>
          </a:p>
          <a:p>
            <a:pPr marL="1764792" lvl="5" indent="-457200">
              <a:buAutoNum type="arabicPeriod"/>
            </a:pPr>
            <a:endParaRPr lang="en-US" sz="1700" dirty="0"/>
          </a:p>
          <a:p>
            <a:pPr marL="1764792" lvl="5" indent="-457200">
              <a:buAutoNum type="arabicPeriod"/>
            </a:pPr>
            <a:endParaRPr lang="en-US" sz="1700" dirty="0"/>
          </a:p>
          <a:p>
            <a:pPr marL="1764792" lvl="5" indent="-457200">
              <a:buAutoNum type="arabicPeriod"/>
            </a:pPr>
            <a:endParaRPr lang="en-US" sz="2000" dirty="0"/>
          </a:p>
        </p:txBody>
      </p:sp>
      <p:sp>
        <p:nvSpPr>
          <p:cNvPr id="2" name="Rectangle 1"/>
          <p:cNvSpPr/>
          <p:nvPr/>
        </p:nvSpPr>
        <p:spPr>
          <a:xfrm>
            <a:off x="282222" y="124178"/>
            <a:ext cx="282222" cy="2935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F2B17F-192F-A944-9FF7-4E736806D6E2}"/>
              </a:ext>
            </a:extLst>
          </p:cNvPr>
          <p:cNvSpPr txBox="1"/>
          <p:nvPr/>
        </p:nvSpPr>
        <p:spPr>
          <a:xfrm>
            <a:off x="2528720" y="5842113"/>
            <a:ext cx="6423375" cy="338554"/>
          </a:xfrm>
          <a:prstGeom prst="rect">
            <a:avLst/>
          </a:prstGeom>
          <a:noFill/>
        </p:spPr>
        <p:txBody>
          <a:bodyPr wrap="square" rtlCol="0">
            <a:spAutoFit/>
          </a:bodyPr>
          <a:lstStyle/>
          <a:p>
            <a:r>
              <a:rPr lang="en-US" sz="1600" dirty="0"/>
              <a:t>Duane Warden, Truth for Today Commentary, 2 Corinthians, page 33-34</a:t>
            </a:r>
          </a:p>
        </p:txBody>
      </p:sp>
    </p:spTree>
    <p:extLst>
      <p:ext uri="{BB962C8B-B14F-4D97-AF65-F5344CB8AC3E}">
        <p14:creationId xmlns:p14="http://schemas.microsoft.com/office/powerpoint/2010/main" val="424066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457200"/>
            <a:ext cx="8458200" cy="1328928"/>
          </a:xfrm>
        </p:spPr>
        <p:txBody>
          <a:bodyPr>
            <a:normAutofit fontScale="90000"/>
          </a:bodyPr>
          <a:lstStyle/>
          <a:p>
            <a:r>
              <a:rPr lang="en-US" dirty="0"/>
              <a:t>Other Key Passages</a:t>
            </a:r>
            <a:br>
              <a:rPr lang="en-US" dirty="0"/>
            </a:br>
            <a:endParaRPr lang="en-US" dirty="0"/>
          </a:p>
        </p:txBody>
      </p:sp>
      <p:sp>
        <p:nvSpPr>
          <p:cNvPr id="6" name="TextBox 5">
            <a:extLst>
              <a:ext uri="{FF2B5EF4-FFF2-40B4-BE49-F238E27FC236}">
                <a16:creationId xmlns:a16="http://schemas.microsoft.com/office/drawing/2014/main" id="{5141B34C-6BBF-4D48-845E-1D23D7FC31AF}"/>
              </a:ext>
            </a:extLst>
          </p:cNvPr>
          <p:cNvSpPr txBox="1"/>
          <p:nvPr/>
        </p:nvSpPr>
        <p:spPr>
          <a:xfrm>
            <a:off x="341610" y="1871045"/>
            <a:ext cx="8260118" cy="3447098"/>
          </a:xfrm>
          <a:prstGeom prst="rect">
            <a:avLst/>
          </a:prstGeom>
          <a:noFill/>
          <a:ln w="57150">
            <a:solidFill>
              <a:schemeClr val="bg1"/>
            </a:solidFill>
          </a:ln>
        </p:spPr>
        <p:txBody>
          <a:bodyPr wrap="square" rtlCol="0">
            <a:spAutoFit/>
          </a:bodyPr>
          <a:lstStyle/>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i="1" dirty="0">
                <a:solidFill>
                  <a:srgbClr val="002060"/>
                </a:solidFill>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5:7-10		Judged by Our Walk</a:t>
            </a:r>
          </a:p>
          <a:p>
            <a:endParaRPr lang="en-US" sz="1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dirty="0">
                <a:latin typeface="Arial" panose="020B0604020202020204" pitchFamily="34" charset="0"/>
                <a:cs typeface="Arial" panose="020B0604020202020204" pitchFamily="34" charset="0"/>
              </a:rPr>
              <a:t> 5:14-17	Christ’s Death Makes Us New</a:t>
            </a:r>
          </a:p>
          <a:p>
            <a:endParaRPr lang="en-US" sz="1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dirty="0">
                <a:latin typeface="Arial" panose="020B0604020202020204" pitchFamily="34" charset="0"/>
                <a:cs typeface="Arial" panose="020B0604020202020204" pitchFamily="34" charset="0"/>
              </a:rPr>
              <a:t> 6:1-7		Hardships and Virtues</a:t>
            </a:r>
          </a:p>
          <a:p>
            <a:endParaRPr lang="en-US" sz="1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dirty="0">
                <a:latin typeface="Arial" panose="020B0604020202020204" pitchFamily="34" charset="0"/>
                <a:cs typeface="Arial" panose="020B0604020202020204" pitchFamily="34" charset="0"/>
              </a:rPr>
              <a:t> 7:9-10		Godly Sorrow Leads to Repentance</a:t>
            </a:r>
          </a:p>
          <a:p>
            <a:endParaRPr lang="en-US" sz="1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dirty="0">
                <a:latin typeface="Arial" panose="020B0604020202020204" pitchFamily="34" charset="0"/>
                <a:cs typeface="Arial" panose="020B0604020202020204" pitchFamily="34" charset="0"/>
              </a:rPr>
              <a:t> 12:7-10	Strength Made Perfect in Weakness</a:t>
            </a:r>
          </a:p>
          <a:p>
            <a:endParaRPr lang="en-US" sz="10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Cor</a:t>
            </a:r>
            <a:r>
              <a:rPr lang="en-US" sz="2400" b="1" dirty="0">
                <a:latin typeface="Arial" panose="020B0604020202020204" pitchFamily="34" charset="0"/>
                <a:cs typeface="Arial" panose="020B0604020202020204" pitchFamily="34" charset="0"/>
              </a:rPr>
              <a:t> 13:11-13	Live in Peace with One Another</a:t>
            </a: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270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457200"/>
            <a:ext cx="8458200" cy="1328928"/>
          </a:xfrm>
        </p:spPr>
        <p:txBody>
          <a:bodyPr>
            <a:normAutofit fontScale="90000"/>
          </a:bodyPr>
          <a:lstStyle/>
          <a:p>
            <a:r>
              <a:rPr lang="en-US" sz="4800" dirty="0">
                <a:latin typeface="Arial" panose="020B0604020202020204" pitchFamily="34" charset="0"/>
                <a:cs typeface="Arial" panose="020B0604020202020204" pitchFamily="34" charset="0"/>
              </a:rPr>
              <a:t>Judged by Our Walk</a:t>
            </a:r>
            <a:br>
              <a:rPr lang="en-US" dirty="0"/>
            </a:br>
            <a:endParaRPr lang="en-US" dirty="0"/>
          </a:p>
        </p:txBody>
      </p:sp>
      <p:sp>
        <p:nvSpPr>
          <p:cNvPr id="5" name="TextBox 4">
            <a:extLst>
              <a:ext uri="{FF2B5EF4-FFF2-40B4-BE49-F238E27FC236}">
                <a16:creationId xmlns:a16="http://schemas.microsoft.com/office/drawing/2014/main" id="{5141B34C-6BBF-4D48-845E-1D23D7FC31AF}"/>
              </a:ext>
            </a:extLst>
          </p:cNvPr>
          <p:cNvSpPr txBox="1"/>
          <p:nvPr/>
        </p:nvSpPr>
        <p:spPr>
          <a:xfrm>
            <a:off x="501109" y="1748906"/>
            <a:ext cx="8196323" cy="2800767"/>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Cor</a:t>
            </a:r>
            <a:r>
              <a:rPr lang="en-US" sz="2200" b="1" i="1" dirty="0">
                <a:solidFill>
                  <a:srgbClr val="002060"/>
                </a:solidFill>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5:7-10</a:t>
            </a:r>
          </a:p>
          <a:p>
            <a:r>
              <a:rPr lang="en-US" sz="2200" b="1" i="1" baseline="30000" dirty="0">
                <a:solidFill>
                  <a:srgbClr val="002060"/>
                </a:solidFill>
                <a:latin typeface="Arial" panose="020B0604020202020204" pitchFamily="34" charset="0"/>
                <a:cs typeface="Arial" panose="020B0604020202020204" pitchFamily="34" charset="0"/>
              </a:rPr>
              <a:t>7</a:t>
            </a:r>
            <a:r>
              <a:rPr lang="en-US" sz="2200" b="1" i="1" dirty="0">
                <a:solidFill>
                  <a:srgbClr val="002060"/>
                </a:solidFill>
                <a:latin typeface="Arial" panose="020B0604020202020204" pitchFamily="34" charset="0"/>
                <a:cs typeface="Arial" panose="020B0604020202020204" pitchFamily="34" charset="0"/>
              </a:rPr>
              <a:t>For we walk by faith, not by sight.  </a:t>
            </a:r>
            <a:r>
              <a:rPr lang="en-US" sz="2200" b="1" i="1" baseline="30000" dirty="0">
                <a:solidFill>
                  <a:srgbClr val="002060"/>
                </a:solidFill>
                <a:latin typeface="Arial" panose="020B0604020202020204" pitchFamily="34" charset="0"/>
                <a:cs typeface="Arial" panose="020B0604020202020204" pitchFamily="34" charset="0"/>
              </a:rPr>
              <a:t>8</a:t>
            </a:r>
            <a:r>
              <a:rPr lang="en-US" sz="2200" b="1" i="1" dirty="0">
                <a:solidFill>
                  <a:srgbClr val="002060"/>
                </a:solidFill>
                <a:latin typeface="Arial" panose="020B0604020202020204" pitchFamily="34" charset="0"/>
                <a:cs typeface="Arial" panose="020B0604020202020204" pitchFamily="34" charset="0"/>
              </a:rPr>
              <a:t>We are confident, yes, well pleased rather to be absent from the body and to be present with the Lord.  </a:t>
            </a:r>
            <a:r>
              <a:rPr lang="en-US" sz="2200" b="1" i="1" baseline="30000" dirty="0">
                <a:solidFill>
                  <a:srgbClr val="002060"/>
                </a:solidFill>
                <a:latin typeface="Arial" panose="020B0604020202020204" pitchFamily="34" charset="0"/>
                <a:cs typeface="Arial" panose="020B0604020202020204" pitchFamily="34" charset="0"/>
              </a:rPr>
              <a:t>9</a:t>
            </a:r>
            <a:r>
              <a:rPr lang="en-US" sz="2200" b="1" i="1" dirty="0">
                <a:solidFill>
                  <a:srgbClr val="002060"/>
                </a:solidFill>
                <a:latin typeface="Arial" panose="020B0604020202020204" pitchFamily="34" charset="0"/>
                <a:cs typeface="Arial" panose="020B0604020202020204" pitchFamily="34" charset="0"/>
              </a:rPr>
              <a:t>Therefore we make it our aim, whether present or absent, to be well pleasing to Him.</a:t>
            </a:r>
          </a:p>
          <a:p>
            <a:r>
              <a:rPr lang="en-US" sz="2200" b="1" i="1" baseline="30000" dirty="0">
                <a:solidFill>
                  <a:srgbClr val="002060"/>
                </a:solidFill>
                <a:latin typeface="Arial" panose="020B0604020202020204" pitchFamily="34" charset="0"/>
                <a:cs typeface="Arial" panose="020B0604020202020204" pitchFamily="34" charset="0"/>
              </a:rPr>
              <a:t>10</a:t>
            </a:r>
            <a:r>
              <a:rPr lang="en-US" sz="2200" b="1" i="1" dirty="0">
                <a:solidFill>
                  <a:srgbClr val="002060"/>
                </a:solidFill>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a:t>
            </a:r>
          </a:p>
        </p:txBody>
      </p:sp>
      <p:sp>
        <p:nvSpPr>
          <p:cNvPr id="2" name="TextBox 1"/>
          <p:cNvSpPr txBox="1"/>
          <p:nvPr/>
        </p:nvSpPr>
        <p:spPr>
          <a:xfrm>
            <a:off x="501109" y="5031164"/>
            <a:ext cx="7303731"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Walking by Faith and doing what is well pleasing to Christ.</a:t>
            </a:r>
          </a:p>
          <a:p>
            <a:r>
              <a:rPr lang="en-US" sz="2000" b="1" dirty="0">
                <a:latin typeface="Arial" panose="020B0604020202020204" pitchFamily="34" charset="0"/>
                <a:cs typeface="Arial" panose="020B0604020202020204" pitchFamily="34" charset="0"/>
              </a:rPr>
              <a:t>If we do these things we need not fear the judgment seat.</a:t>
            </a:r>
          </a:p>
        </p:txBody>
      </p:sp>
    </p:spTree>
    <p:extLst>
      <p:ext uri="{BB962C8B-B14F-4D97-AF65-F5344CB8AC3E}">
        <p14:creationId xmlns:p14="http://schemas.microsoft.com/office/powerpoint/2010/main" val="275701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Corinthians</a:t>
            </a:r>
          </a:p>
        </p:txBody>
      </p:sp>
      <p:sp>
        <p:nvSpPr>
          <p:cNvPr id="3" name="Content Placeholder 2"/>
          <p:cNvSpPr>
            <a:spLocks noGrp="1"/>
          </p:cNvSpPr>
          <p:nvPr>
            <p:ph idx="1"/>
          </p:nvPr>
        </p:nvSpPr>
        <p:spPr>
          <a:xfrm>
            <a:off x="914400" y="12954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676400" y="3657600"/>
            <a:ext cx="2133600" cy="615553"/>
          </a:xfrm>
          <a:prstGeom prst="rect">
            <a:avLst/>
          </a:prstGeom>
          <a:noFill/>
        </p:spPr>
        <p:txBody>
          <a:bodyPr wrap="square" rtlCol="0">
            <a:spAutoFit/>
          </a:bodyPr>
          <a:lstStyle/>
          <a:p>
            <a:r>
              <a:rPr lang="en-US" dirty="0"/>
              <a:t>             </a:t>
            </a:r>
            <a:r>
              <a:rPr lang="en-US" sz="1600" b="1" dirty="0"/>
              <a:t>Chapters </a:t>
            </a:r>
          </a:p>
          <a:p>
            <a:r>
              <a:rPr lang="en-US" sz="1600" b="1" dirty="0"/>
              <a:t>                1:3-7:16</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34671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00600" y="3733800"/>
            <a:ext cx="1752600" cy="584775"/>
          </a:xfrm>
          <a:prstGeom prst="rect">
            <a:avLst/>
          </a:prstGeom>
          <a:noFill/>
        </p:spPr>
        <p:txBody>
          <a:bodyPr wrap="square" rtlCol="0">
            <a:spAutoFit/>
          </a:bodyPr>
          <a:lstStyle/>
          <a:p>
            <a:r>
              <a:rPr lang="en-US" sz="1600" b="1" dirty="0"/>
              <a:t>      Chapters </a:t>
            </a:r>
          </a:p>
          <a:p>
            <a:r>
              <a:rPr lang="en-US" sz="1600" b="1" dirty="0"/>
              <a:t>            8-9</a:t>
            </a:r>
          </a:p>
        </p:txBody>
      </p:sp>
      <p:sp>
        <p:nvSpPr>
          <p:cNvPr id="52" name="TextBox 51"/>
          <p:cNvSpPr txBox="1"/>
          <p:nvPr/>
        </p:nvSpPr>
        <p:spPr>
          <a:xfrm>
            <a:off x="6477000" y="3733800"/>
            <a:ext cx="2057400" cy="584775"/>
          </a:xfrm>
          <a:prstGeom prst="rect">
            <a:avLst/>
          </a:prstGeom>
          <a:noFill/>
        </p:spPr>
        <p:txBody>
          <a:bodyPr wrap="square" rtlCol="0">
            <a:spAutoFit/>
          </a:bodyPr>
          <a:lstStyle/>
          <a:p>
            <a:r>
              <a:rPr lang="en-US" sz="1600" dirty="0"/>
              <a:t>        </a:t>
            </a:r>
            <a:r>
              <a:rPr lang="en-US" sz="1600" b="1" dirty="0"/>
              <a:t>Chapters </a:t>
            </a:r>
          </a:p>
          <a:p>
            <a:r>
              <a:rPr lang="en-US" sz="1600" b="1" dirty="0"/>
              <a:t>       10:1-13:10</a:t>
            </a:r>
          </a:p>
        </p:txBody>
      </p:sp>
      <p:cxnSp>
        <p:nvCxnSpPr>
          <p:cNvPr id="104" name="Straight Connector 103"/>
          <p:cNvCxnSpPr/>
          <p:nvPr/>
        </p:nvCxnSpPr>
        <p:spPr>
          <a:xfrm rot="5400000">
            <a:off x="4191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190978">
            <a:off x="778879" y="1277126"/>
            <a:ext cx="430887" cy="2916066"/>
          </a:xfrm>
          <a:prstGeom prst="rect">
            <a:avLst/>
          </a:prstGeom>
          <a:noFill/>
        </p:spPr>
        <p:txBody>
          <a:bodyPr vert="vert270" wrap="square" rtlCol="0">
            <a:spAutoFit/>
          </a:bodyPr>
          <a:lstStyle/>
          <a:p>
            <a:r>
              <a:rPr lang="en-US" sz="1600" b="1" dirty="0"/>
              <a:t>Introduction-Greeting (1:1-2)</a:t>
            </a:r>
          </a:p>
        </p:txBody>
      </p:sp>
      <p:sp>
        <p:nvSpPr>
          <p:cNvPr id="45" name="TextBox 44"/>
          <p:cNvSpPr txBox="1"/>
          <p:nvPr/>
        </p:nvSpPr>
        <p:spPr>
          <a:xfrm rot="288420">
            <a:off x="8633176" y="1288649"/>
            <a:ext cx="430887" cy="2986887"/>
          </a:xfrm>
          <a:prstGeom prst="rect">
            <a:avLst/>
          </a:prstGeom>
          <a:noFill/>
        </p:spPr>
        <p:txBody>
          <a:bodyPr vert="vert270" wrap="square" rtlCol="0">
            <a:spAutoFit/>
          </a:bodyPr>
          <a:lstStyle/>
          <a:p>
            <a:r>
              <a:rPr lang="en-US" sz="1600" b="1" dirty="0"/>
              <a:t>Conclusion-Farewell (13:11-14)</a:t>
            </a:r>
          </a:p>
        </p:txBody>
      </p:sp>
      <p:cxnSp>
        <p:nvCxnSpPr>
          <p:cNvPr id="46" name="Straight Connector 45"/>
          <p:cNvCxnSpPr/>
          <p:nvPr/>
        </p:nvCxnSpPr>
        <p:spPr>
          <a:xfrm rot="5400000">
            <a:off x="5715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828800" y="1524000"/>
            <a:ext cx="2895600" cy="369332"/>
          </a:xfrm>
          <a:prstGeom prst="rect">
            <a:avLst/>
          </a:prstGeom>
          <a:noFill/>
        </p:spPr>
        <p:txBody>
          <a:bodyPr wrap="square" rtlCol="0">
            <a:spAutoFit/>
          </a:bodyPr>
          <a:lstStyle/>
          <a:p>
            <a:r>
              <a:rPr lang="en-US" b="1" dirty="0">
                <a:latin typeface="Arial Black" pitchFamily="34" charset="0"/>
              </a:rPr>
              <a:t>Crucial Concerns</a:t>
            </a:r>
          </a:p>
        </p:txBody>
      </p:sp>
      <p:sp>
        <p:nvSpPr>
          <p:cNvPr id="54" name="TextBox 53"/>
          <p:cNvSpPr txBox="1"/>
          <p:nvPr/>
        </p:nvSpPr>
        <p:spPr>
          <a:xfrm>
            <a:off x="1524000" y="2133600"/>
            <a:ext cx="2721001" cy="830997"/>
          </a:xfrm>
          <a:prstGeom prst="rect">
            <a:avLst/>
          </a:prstGeom>
          <a:noFill/>
        </p:spPr>
        <p:txBody>
          <a:bodyPr wrap="square" rtlCol="0">
            <a:spAutoFit/>
          </a:bodyPr>
          <a:lstStyle/>
          <a:p>
            <a:pPr>
              <a:buFont typeface="Arial" pitchFamily="34" charset="0"/>
              <a:buChar char="•"/>
            </a:pPr>
            <a:r>
              <a:rPr lang="en-US" sz="1600" b="1" dirty="0"/>
              <a:t>Suffering and God’s comfort</a:t>
            </a:r>
          </a:p>
          <a:p>
            <a:pPr>
              <a:buFont typeface="Arial" pitchFamily="34" charset="0"/>
              <a:buChar char="•"/>
            </a:pPr>
            <a:r>
              <a:rPr lang="en-US" sz="1600" b="1" dirty="0"/>
              <a:t>Paul’s defense of his ministry</a:t>
            </a:r>
          </a:p>
          <a:p>
            <a:pPr>
              <a:buFont typeface="Arial" pitchFamily="34" charset="0"/>
              <a:buChar char="•"/>
            </a:pPr>
            <a:r>
              <a:rPr lang="en-US" sz="1600" b="1" dirty="0"/>
              <a:t>Persevering in godliness</a:t>
            </a:r>
          </a:p>
        </p:txBody>
      </p:sp>
      <p:sp>
        <p:nvSpPr>
          <p:cNvPr id="55" name="TextBox 54"/>
          <p:cNvSpPr txBox="1"/>
          <p:nvPr/>
        </p:nvSpPr>
        <p:spPr>
          <a:xfrm>
            <a:off x="4800600" y="1524000"/>
            <a:ext cx="2403592" cy="369332"/>
          </a:xfrm>
          <a:prstGeom prst="rect">
            <a:avLst/>
          </a:prstGeom>
          <a:noFill/>
        </p:spPr>
        <p:txBody>
          <a:bodyPr wrap="square" rtlCol="0">
            <a:spAutoFit/>
          </a:bodyPr>
          <a:lstStyle/>
          <a:p>
            <a:r>
              <a:rPr lang="en-US" dirty="0">
                <a:latin typeface="Arial Black" pitchFamily="34" charset="0"/>
              </a:rPr>
              <a:t>      Giving</a:t>
            </a:r>
            <a:r>
              <a:rPr lang="en-US" dirty="0"/>
              <a:t> </a:t>
            </a:r>
          </a:p>
        </p:txBody>
      </p:sp>
      <p:sp>
        <p:nvSpPr>
          <p:cNvPr id="58" name="TextBox 57"/>
          <p:cNvSpPr txBox="1"/>
          <p:nvPr/>
        </p:nvSpPr>
        <p:spPr>
          <a:xfrm>
            <a:off x="4876800" y="2133600"/>
            <a:ext cx="1556567" cy="1077218"/>
          </a:xfrm>
          <a:prstGeom prst="rect">
            <a:avLst/>
          </a:prstGeom>
          <a:noFill/>
        </p:spPr>
        <p:txBody>
          <a:bodyPr wrap="square" rtlCol="0">
            <a:spAutoFit/>
          </a:bodyPr>
          <a:lstStyle/>
          <a:p>
            <a:pPr>
              <a:buFont typeface="Arial" pitchFamily="34" charset="0"/>
              <a:buChar char="•"/>
            </a:pPr>
            <a:r>
              <a:rPr lang="en-US" sz="1600" b="1" dirty="0"/>
              <a:t>Example of </a:t>
            </a:r>
            <a:br>
              <a:rPr lang="en-US" sz="1600" b="1" dirty="0"/>
            </a:br>
            <a:r>
              <a:rPr lang="en-US" sz="1600" b="1" dirty="0"/>
              <a:t>Macedonians</a:t>
            </a:r>
          </a:p>
          <a:p>
            <a:pPr>
              <a:buFont typeface="Arial" pitchFamily="34" charset="0"/>
              <a:buChar char="•"/>
            </a:pPr>
            <a:r>
              <a:rPr lang="en-US" sz="1600" b="1" dirty="0"/>
              <a:t>Command to </a:t>
            </a:r>
            <a:br>
              <a:rPr lang="en-US" sz="1600" b="1" dirty="0"/>
            </a:br>
            <a:r>
              <a:rPr lang="en-US" sz="1600" b="1" dirty="0"/>
              <a:t>Corinthians</a:t>
            </a:r>
          </a:p>
        </p:txBody>
      </p:sp>
      <p:sp>
        <p:nvSpPr>
          <p:cNvPr id="60" name="TextBox 59"/>
          <p:cNvSpPr txBox="1"/>
          <p:nvPr/>
        </p:nvSpPr>
        <p:spPr>
          <a:xfrm>
            <a:off x="6468261" y="1522475"/>
            <a:ext cx="2362200" cy="338554"/>
          </a:xfrm>
          <a:prstGeom prst="rect">
            <a:avLst/>
          </a:prstGeom>
          <a:noFill/>
        </p:spPr>
        <p:txBody>
          <a:bodyPr wrap="square" rtlCol="0">
            <a:spAutoFit/>
          </a:bodyPr>
          <a:lstStyle/>
          <a:p>
            <a:r>
              <a:rPr lang="en-US" sz="1600" dirty="0">
                <a:latin typeface="Arial Black" pitchFamily="34" charset="0"/>
              </a:rPr>
              <a:t>Apostolic Authority</a:t>
            </a:r>
          </a:p>
        </p:txBody>
      </p:sp>
      <p:sp>
        <p:nvSpPr>
          <p:cNvPr id="63" name="TextBox 62"/>
          <p:cNvSpPr txBox="1"/>
          <p:nvPr/>
        </p:nvSpPr>
        <p:spPr>
          <a:xfrm>
            <a:off x="6691422" y="1905000"/>
            <a:ext cx="2193598" cy="1846659"/>
          </a:xfrm>
          <a:prstGeom prst="rect">
            <a:avLst/>
          </a:prstGeom>
          <a:noFill/>
        </p:spPr>
        <p:txBody>
          <a:bodyPr wrap="square" rtlCol="0">
            <a:spAutoFit/>
          </a:bodyPr>
          <a:lstStyle/>
          <a:p>
            <a:pPr>
              <a:buFont typeface="Arial" pitchFamily="34" charset="0"/>
              <a:buChar char="•"/>
            </a:pPr>
            <a:r>
              <a:rPr lang="en-US" sz="1600" b="1" dirty="0"/>
              <a:t>Reply to critics</a:t>
            </a:r>
          </a:p>
          <a:p>
            <a:pPr>
              <a:buFont typeface="Arial" pitchFamily="34" charset="0"/>
              <a:buChar char="•"/>
            </a:pPr>
            <a:r>
              <a:rPr lang="en-US" sz="1600" b="1" dirty="0"/>
              <a:t>Justification</a:t>
            </a:r>
          </a:p>
          <a:p>
            <a:pPr>
              <a:buFont typeface="Arial" pitchFamily="34" charset="0"/>
              <a:buChar char="•"/>
            </a:pPr>
            <a:r>
              <a:rPr lang="en-US" sz="1600" b="1" dirty="0"/>
              <a:t>False teachers</a:t>
            </a:r>
          </a:p>
          <a:p>
            <a:pPr>
              <a:buFont typeface="Arial" pitchFamily="34" charset="0"/>
              <a:buChar char="•"/>
            </a:pPr>
            <a:r>
              <a:rPr lang="en-US" sz="1600" b="1" dirty="0"/>
              <a:t>Credentials</a:t>
            </a:r>
          </a:p>
          <a:p>
            <a:pPr>
              <a:buFont typeface="Arial" pitchFamily="34" charset="0"/>
              <a:buChar char="•"/>
            </a:pPr>
            <a:r>
              <a:rPr lang="en-US" sz="1600" b="1" dirty="0"/>
              <a:t>God’s power perfected   </a:t>
            </a:r>
            <a:br>
              <a:rPr lang="en-US" sz="1600" b="1" dirty="0"/>
            </a:br>
            <a:r>
              <a:rPr lang="en-US" sz="1600" b="1" dirty="0"/>
              <a:t>  in weakness</a:t>
            </a:r>
          </a:p>
          <a:p>
            <a:pPr>
              <a:buFont typeface="Arial" pitchFamily="34" charset="0"/>
              <a:buChar char="•"/>
            </a:pPr>
            <a:endParaRPr lang="en-US" b="1" dirty="0"/>
          </a:p>
        </p:txBody>
      </p:sp>
      <p:sp>
        <p:nvSpPr>
          <p:cNvPr id="64" name="TextBox 63"/>
          <p:cNvSpPr txBox="1"/>
          <p:nvPr/>
        </p:nvSpPr>
        <p:spPr>
          <a:xfrm>
            <a:off x="228600" y="4267200"/>
            <a:ext cx="745397" cy="369332"/>
          </a:xfrm>
          <a:prstGeom prst="rect">
            <a:avLst/>
          </a:prstGeom>
          <a:noFill/>
        </p:spPr>
        <p:txBody>
          <a:bodyPr wrap="none" rtlCol="0">
            <a:spAutoFit/>
          </a:bodyPr>
          <a:lstStyle/>
          <a:p>
            <a:r>
              <a:rPr lang="en-US" dirty="0"/>
              <a:t>Scope</a:t>
            </a:r>
          </a:p>
        </p:txBody>
      </p:sp>
      <p:sp>
        <p:nvSpPr>
          <p:cNvPr id="65" name="TextBox 64"/>
          <p:cNvSpPr txBox="1"/>
          <p:nvPr/>
        </p:nvSpPr>
        <p:spPr>
          <a:xfrm>
            <a:off x="2590800" y="4267200"/>
            <a:ext cx="1295400" cy="369332"/>
          </a:xfrm>
          <a:prstGeom prst="rect">
            <a:avLst/>
          </a:prstGeom>
          <a:noFill/>
        </p:spPr>
        <p:txBody>
          <a:bodyPr wrap="square" rtlCol="0">
            <a:spAutoFit/>
          </a:bodyPr>
          <a:lstStyle/>
          <a:p>
            <a:r>
              <a:rPr lang="en-US" dirty="0"/>
              <a:t>Past</a:t>
            </a:r>
          </a:p>
        </p:txBody>
      </p:sp>
      <p:sp>
        <p:nvSpPr>
          <p:cNvPr id="66" name="TextBox 65"/>
          <p:cNvSpPr txBox="1"/>
          <p:nvPr/>
        </p:nvSpPr>
        <p:spPr>
          <a:xfrm>
            <a:off x="5105400" y="4267200"/>
            <a:ext cx="897682" cy="369332"/>
          </a:xfrm>
          <a:prstGeom prst="rect">
            <a:avLst/>
          </a:prstGeom>
          <a:noFill/>
        </p:spPr>
        <p:txBody>
          <a:bodyPr wrap="none" rtlCol="0">
            <a:spAutoFit/>
          </a:bodyPr>
          <a:lstStyle/>
          <a:p>
            <a:r>
              <a:rPr lang="en-US" dirty="0"/>
              <a:t>Present</a:t>
            </a:r>
          </a:p>
        </p:txBody>
      </p:sp>
      <p:sp>
        <p:nvSpPr>
          <p:cNvPr id="67" name="TextBox 66"/>
          <p:cNvSpPr txBox="1"/>
          <p:nvPr/>
        </p:nvSpPr>
        <p:spPr>
          <a:xfrm>
            <a:off x="6858000" y="4267200"/>
            <a:ext cx="990600" cy="369332"/>
          </a:xfrm>
          <a:prstGeom prst="rect">
            <a:avLst/>
          </a:prstGeom>
          <a:noFill/>
        </p:spPr>
        <p:txBody>
          <a:bodyPr wrap="square" rtlCol="0">
            <a:spAutoFit/>
          </a:bodyPr>
          <a:lstStyle/>
          <a:p>
            <a:r>
              <a:rPr lang="en-US" dirty="0"/>
              <a:t>   Future</a:t>
            </a:r>
          </a:p>
        </p:txBody>
      </p:sp>
      <p:sp>
        <p:nvSpPr>
          <p:cNvPr id="68" name="TextBox 67"/>
          <p:cNvSpPr txBox="1"/>
          <p:nvPr/>
        </p:nvSpPr>
        <p:spPr>
          <a:xfrm>
            <a:off x="228600" y="4572000"/>
            <a:ext cx="712054" cy="369332"/>
          </a:xfrm>
          <a:prstGeom prst="rect">
            <a:avLst/>
          </a:prstGeom>
          <a:noFill/>
        </p:spPr>
        <p:txBody>
          <a:bodyPr wrap="none" rtlCol="0">
            <a:spAutoFit/>
          </a:bodyPr>
          <a:lstStyle/>
          <a:p>
            <a:r>
              <a:rPr lang="en-US" dirty="0"/>
              <a:t> Issue</a:t>
            </a:r>
          </a:p>
        </p:txBody>
      </p:sp>
      <p:sp>
        <p:nvSpPr>
          <p:cNvPr id="69" name="TextBox 68"/>
          <p:cNvSpPr txBox="1"/>
          <p:nvPr/>
        </p:nvSpPr>
        <p:spPr>
          <a:xfrm>
            <a:off x="1524000" y="4572000"/>
            <a:ext cx="2438400" cy="369332"/>
          </a:xfrm>
          <a:prstGeom prst="rect">
            <a:avLst/>
          </a:prstGeom>
          <a:noFill/>
        </p:spPr>
        <p:txBody>
          <a:bodyPr wrap="square" rtlCol="0">
            <a:spAutoFit/>
          </a:bodyPr>
          <a:lstStyle/>
          <a:p>
            <a:r>
              <a:rPr lang="en-US" dirty="0"/>
              <a:t>       Misunderstandings</a:t>
            </a:r>
          </a:p>
        </p:txBody>
      </p:sp>
      <p:sp>
        <p:nvSpPr>
          <p:cNvPr id="72" name="TextBox 71"/>
          <p:cNvSpPr txBox="1"/>
          <p:nvPr/>
        </p:nvSpPr>
        <p:spPr>
          <a:xfrm>
            <a:off x="4800600" y="4572000"/>
            <a:ext cx="1551629" cy="369332"/>
          </a:xfrm>
          <a:prstGeom prst="rect">
            <a:avLst/>
          </a:prstGeom>
          <a:noFill/>
        </p:spPr>
        <p:txBody>
          <a:bodyPr wrap="square" rtlCol="0">
            <a:spAutoFit/>
          </a:bodyPr>
          <a:lstStyle/>
          <a:p>
            <a:r>
              <a:rPr lang="en-US" dirty="0"/>
              <a:t>Needy Saints</a:t>
            </a:r>
          </a:p>
        </p:txBody>
      </p:sp>
      <p:sp>
        <p:nvSpPr>
          <p:cNvPr id="74" name="TextBox 73"/>
          <p:cNvSpPr txBox="1"/>
          <p:nvPr/>
        </p:nvSpPr>
        <p:spPr>
          <a:xfrm>
            <a:off x="6172200" y="4572000"/>
            <a:ext cx="2713269" cy="369332"/>
          </a:xfrm>
          <a:prstGeom prst="rect">
            <a:avLst/>
          </a:prstGeom>
          <a:noFill/>
        </p:spPr>
        <p:txBody>
          <a:bodyPr wrap="square" rtlCol="0">
            <a:spAutoFit/>
          </a:bodyPr>
          <a:lstStyle/>
          <a:p>
            <a:r>
              <a:rPr lang="en-US" dirty="0"/>
              <a:t>  </a:t>
            </a:r>
            <a:r>
              <a:rPr lang="en-US" sz="1600" dirty="0"/>
              <a:t>Vindication of Apostleship</a:t>
            </a:r>
          </a:p>
        </p:txBody>
      </p:sp>
      <p:sp>
        <p:nvSpPr>
          <p:cNvPr id="76" name="TextBox 75"/>
          <p:cNvSpPr txBox="1"/>
          <p:nvPr/>
        </p:nvSpPr>
        <p:spPr>
          <a:xfrm>
            <a:off x="-152400" y="5410200"/>
            <a:ext cx="1614030" cy="338554"/>
          </a:xfrm>
          <a:prstGeom prst="rect">
            <a:avLst/>
          </a:prstGeom>
          <a:noFill/>
        </p:spPr>
        <p:txBody>
          <a:bodyPr wrap="square" rtlCol="0">
            <a:spAutoFit/>
          </a:bodyPr>
          <a:lstStyle/>
          <a:p>
            <a:r>
              <a:rPr lang="en-US" sz="1600" dirty="0"/>
              <a:t>  Main Theme  </a:t>
            </a:r>
          </a:p>
        </p:txBody>
      </p:sp>
      <p:sp>
        <p:nvSpPr>
          <p:cNvPr id="79" name="TextBox 78"/>
          <p:cNvSpPr txBox="1"/>
          <p:nvPr/>
        </p:nvSpPr>
        <p:spPr>
          <a:xfrm>
            <a:off x="228600" y="4953000"/>
            <a:ext cx="688330" cy="369332"/>
          </a:xfrm>
          <a:prstGeom prst="rect">
            <a:avLst/>
          </a:prstGeom>
          <a:noFill/>
        </p:spPr>
        <p:txBody>
          <a:bodyPr wrap="none" rtlCol="0">
            <a:spAutoFit/>
          </a:bodyPr>
          <a:lstStyle/>
          <a:p>
            <a:r>
              <a:rPr lang="en-US" dirty="0"/>
              <a:t> Tone</a:t>
            </a:r>
          </a:p>
        </p:txBody>
      </p:sp>
      <p:sp>
        <p:nvSpPr>
          <p:cNvPr id="80" name="TextBox 79"/>
          <p:cNvSpPr txBox="1"/>
          <p:nvPr/>
        </p:nvSpPr>
        <p:spPr>
          <a:xfrm>
            <a:off x="1216671" y="4919247"/>
            <a:ext cx="2898129" cy="369332"/>
          </a:xfrm>
          <a:prstGeom prst="rect">
            <a:avLst/>
          </a:prstGeom>
          <a:noFill/>
        </p:spPr>
        <p:txBody>
          <a:bodyPr wrap="square" rtlCol="0">
            <a:spAutoFit/>
          </a:bodyPr>
          <a:lstStyle/>
          <a:p>
            <a:r>
              <a:rPr lang="en-US" dirty="0"/>
              <a:t>  Forgiving, grateful, bold</a:t>
            </a:r>
          </a:p>
        </p:txBody>
      </p:sp>
      <p:sp>
        <p:nvSpPr>
          <p:cNvPr id="81" name="TextBox 80"/>
          <p:cNvSpPr txBox="1"/>
          <p:nvPr/>
        </p:nvSpPr>
        <p:spPr>
          <a:xfrm>
            <a:off x="4856331" y="4961224"/>
            <a:ext cx="1260139" cy="369332"/>
          </a:xfrm>
          <a:prstGeom prst="rect">
            <a:avLst/>
          </a:prstGeom>
          <a:noFill/>
        </p:spPr>
        <p:txBody>
          <a:bodyPr wrap="square" rtlCol="0">
            <a:spAutoFit/>
          </a:bodyPr>
          <a:lstStyle/>
          <a:p>
            <a:r>
              <a:rPr lang="en-US" dirty="0"/>
              <a:t>Confident</a:t>
            </a:r>
          </a:p>
        </p:txBody>
      </p:sp>
      <p:sp>
        <p:nvSpPr>
          <p:cNvPr id="85" name="TextBox 84"/>
          <p:cNvSpPr txBox="1"/>
          <p:nvPr/>
        </p:nvSpPr>
        <p:spPr>
          <a:xfrm>
            <a:off x="6248400" y="4953000"/>
            <a:ext cx="2339870" cy="369332"/>
          </a:xfrm>
          <a:prstGeom prst="rect">
            <a:avLst/>
          </a:prstGeom>
          <a:noFill/>
        </p:spPr>
        <p:txBody>
          <a:bodyPr wrap="square" rtlCol="0">
            <a:spAutoFit/>
          </a:bodyPr>
          <a:lstStyle/>
          <a:p>
            <a:r>
              <a:rPr lang="en-US" dirty="0"/>
              <a:t>   Defensive &amp; strong</a:t>
            </a:r>
          </a:p>
        </p:txBody>
      </p:sp>
      <p:sp>
        <p:nvSpPr>
          <p:cNvPr id="86" name="TextBox 85"/>
          <p:cNvSpPr txBox="1"/>
          <p:nvPr/>
        </p:nvSpPr>
        <p:spPr>
          <a:xfrm>
            <a:off x="1447800" y="5334000"/>
            <a:ext cx="184731" cy="369332"/>
          </a:xfrm>
          <a:prstGeom prst="rect">
            <a:avLst/>
          </a:prstGeom>
          <a:noFill/>
        </p:spPr>
        <p:txBody>
          <a:bodyPr wrap="none" rtlCol="0">
            <a:spAutoFit/>
          </a:bodyPr>
          <a:lstStyle/>
          <a:p>
            <a:endParaRPr lang="en-US" dirty="0"/>
          </a:p>
        </p:txBody>
      </p:sp>
      <p:sp>
        <p:nvSpPr>
          <p:cNvPr id="90" name="TextBox 89"/>
          <p:cNvSpPr txBox="1"/>
          <p:nvPr/>
        </p:nvSpPr>
        <p:spPr>
          <a:xfrm flipH="1">
            <a:off x="2895600" y="5334000"/>
            <a:ext cx="5562600" cy="369332"/>
          </a:xfrm>
          <a:prstGeom prst="rect">
            <a:avLst/>
          </a:prstGeom>
          <a:noFill/>
        </p:spPr>
        <p:txBody>
          <a:bodyPr wrap="square" rtlCol="0">
            <a:spAutoFit/>
          </a:bodyPr>
          <a:lstStyle/>
          <a:p>
            <a:r>
              <a:rPr lang="en-US" dirty="0"/>
              <a:t>Paul’s defense of his apostleship and message</a:t>
            </a:r>
          </a:p>
        </p:txBody>
      </p:sp>
      <p:sp>
        <p:nvSpPr>
          <p:cNvPr id="92" name="TextBox 91"/>
          <p:cNvSpPr txBox="1"/>
          <p:nvPr/>
        </p:nvSpPr>
        <p:spPr>
          <a:xfrm>
            <a:off x="-152400" y="5867400"/>
            <a:ext cx="1330671" cy="369332"/>
          </a:xfrm>
          <a:prstGeom prst="rect">
            <a:avLst/>
          </a:prstGeom>
          <a:noFill/>
        </p:spPr>
        <p:txBody>
          <a:bodyPr wrap="square" rtlCol="0">
            <a:spAutoFit/>
          </a:bodyPr>
          <a:lstStyle/>
          <a:p>
            <a:r>
              <a:rPr lang="en-US" dirty="0"/>
              <a:t>  Key Verses</a:t>
            </a:r>
          </a:p>
        </p:txBody>
      </p:sp>
      <p:sp>
        <p:nvSpPr>
          <p:cNvPr id="93" name="TextBox 92"/>
          <p:cNvSpPr txBox="1"/>
          <p:nvPr/>
        </p:nvSpPr>
        <p:spPr>
          <a:xfrm>
            <a:off x="1066800" y="5715000"/>
            <a:ext cx="3505200" cy="646331"/>
          </a:xfrm>
          <a:prstGeom prst="rect">
            <a:avLst/>
          </a:prstGeom>
          <a:noFill/>
        </p:spPr>
        <p:txBody>
          <a:bodyPr wrap="square" rtlCol="0">
            <a:spAutoFit/>
          </a:bodyPr>
          <a:lstStyle/>
          <a:p>
            <a:r>
              <a:rPr lang="en-US" dirty="0"/>
              <a:t>“For we preach not ourselves, but </a:t>
            </a:r>
          </a:p>
          <a:p>
            <a:r>
              <a:rPr lang="en-US" dirty="0"/>
              <a:t>  Christ Jesus, the Lord…” (4:5)</a:t>
            </a:r>
          </a:p>
        </p:txBody>
      </p:sp>
      <p:cxnSp>
        <p:nvCxnSpPr>
          <p:cNvPr id="94" name="Straight Connector 93"/>
          <p:cNvCxnSpPr/>
          <p:nvPr/>
        </p:nvCxnSpPr>
        <p:spPr>
          <a:xfrm rot="5400000">
            <a:off x="4305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829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648200" y="5715000"/>
            <a:ext cx="1820061" cy="1200329"/>
          </a:xfrm>
          <a:prstGeom prst="rect">
            <a:avLst/>
          </a:prstGeom>
          <a:noFill/>
        </p:spPr>
        <p:txBody>
          <a:bodyPr wrap="square" rtlCol="0">
            <a:spAutoFit/>
          </a:bodyPr>
          <a:lstStyle/>
          <a:p>
            <a:r>
              <a:rPr lang="en-US" dirty="0"/>
              <a:t>“God loves a</a:t>
            </a:r>
          </a:p>
          <a:p>
            <a:r>
              <a:rPr lang="en-US" dirty="0"/>
              <a:t> cheerful giver”</a:t>
            </a:r>
            <a:br>
              <a:rPr lang="en-US" dirty="0"/>
            </a:br>
            <a:r>
              <a:rPr lang="en-US" dirty="0"/>
              <a:t>         (9:7)</a:t>
            </a:r>
          </a:p>
          <a:p>
            <a:endParaRPr lang="en-US" dirty="0"/>
          </a:p>
        </p:txBody>
      </p:sp>
      <p:sp>
        <p:nvSpPr>
          <p:cNvPr id="101" name="TextBox 100"/>
          <p:cNvSpPr txBox="1"/>
          <p:nvPr/>
        </p:nvSpPr>
        <p:spPr>
          <a:xfrm>
            <a:off x="6477000" y="5715000"/>
            <a:ext cx="2286000" cy="646331"/>
          </a:xfrm>
          <a:prstGeom prst="rect">
            <a:avLst/>
          </a:prstGeom>
          <a:noFill/>
        </p:spPr>
        <p:txBody>
          <a:bodyPr wrap="square" rtlCol="0">
            <a:spAutoFit/>
          </a:bodyPr>
          <a:lstStyle/>
          <a:p>
            <a:r>
              <a:rPr lang="en-US" dirty="0"/>
              <a:t>“I will  not be put to    </a:t>
            </a:r>
            <a:br>
              <a:rPr lang="en-US" dirty="0"/>
            </a:br>
            <a:r>
              <a:rPr lang="en-US" dirty="0"/>
              <a:t>      shame.” (10:8) </a:t>
            </a:r>
          </a:p>
        </p:txBody>
      </p:sp>
      <p:sp>
        <p:nvSpPr>
          <p:cNvPr id="102" name="TextBox 101"/>
          <p:cNvSpPr txBox="1"/>
          <p:nvPr/>
        </p:nvSpPr>
        <p:spPr>
          <a:xfrm>
            <a:off x="1017655" y="523308"/>
            <a:ext cx="990600" cy="646331"/>
          </a:xfrm>
          <a:prstGeom prst="rect">
            <a:avLst/>
          </a:prstGeom>
          <a:solidFill>
            <a:srgbClr val="FFC000"/>
          </a:solidFill>
        </p:spPr>
        <p:txBody>
          <a:bodyPr wrap="square" rtlCol="0">
            <a:spAutoFit/>
          </a:bodyPr>
          <a:lstStyle/>
          <a:p>
            <a:pPr algn="ctr"/>
            <a:r>
              <a:rPr lang="en-US" b="1" dirty="0"/>
              <a:t>56-57 A.D.</a:t>
            </a:r>
          </a:p>
        </p:txBody>
      </p:sp>
      <p:sp>
        <p:nvSpPr>
          <p:cNvPr id="4" name="TextBox 3">
            <a:extLst>
              <a:ext uri="{FF2B5EF4-FFF2-40B4-BE49-F238E27FC236}">
                <a16:creationId xmlns:a16="http://schemas.microsoft.com/office/drawing/2014/main" id="{8868CBFD-C617-3444-A73F-D4A8C20A538C}"/>
              </a:ext>
            </a:extLst>
          </p:cNvPr>
          <p:cNvSpPr txBox="1"/>
          <p:nvPr/>
        </p:nvSpPr>
        <p:spPr>
          <a:xfrm>
            <a:off x="0" y="1572243"/>
            <a:ext cx="973997" cy="1815882"/>
          </a:xfrm>
          <a:prstGeom prst="rect">
            <a:avLst/>
          </a:prstGeom>
          <a:noFill/>
        </p:spPr>
        <p:txBody>
          <a:bodyPr wrap="square" rtlCol="0">
            <a:spAutoFit/>
          </a:bodyPr>
          <a:lstStyle/>
          <a:p>
            <a:r>
              <a:rPr lang="en-US" sz="1400" dirty="0"/>
              <a:t>“For we must all appear before the judgment seat of Christ…”</a:t>
            </a:r>
          </a:p>
          <a:p>
            <a:r>
              <a:rPr lang="en-US" sz="1400" dirty="0"/>
              <a:t>(5:10)</a:t>
            </a:r>
          </a:p>
        </p:txBody>
      </p:sp>
    </p:spTree>
    <p:extLst>
      <p:ext uri="{BB962C8B-B14F-4D97-AF65-F5344CB8AC3E}">
        <p14:creationId xmlns:p14="http://schemas.microsoft.com/office/powerpoint/2010/main" val="2590234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457200"/>
            <a:ext cx="8458200" cy="1328928"/>
          </a:xfrm>
        </p:spPr>
        <p:txBody>
          <a:bodyPr>
            <a:normAutofit fontScale="90000"/>
          </a:bodyPr>
          <a:lstStyle/>
          <a:p>
            <a:r>
              <a:rPr lang="en-US" sz="4800" dirty="0">
                <a:latin typeface="Arial" panose="020B0604020202020204" pitchFamily="34" charset="0"/>
                <a:cs typeface="Arial" panose="020B0604020202020204" pitchFamily="34" charset="0"/>
              </a:rPr>
              <a:t>Christ’s Death Makes Us New</a:t>
            </a:r>
            <a:br>
              <a:rPr lang="en-US" dirty="0"/>
            </a:br>
            <a:endParaRPr lang="en-US" dirty="0"/>
          </a:p>
        </p:txBody>
      </p:sp>
      <p:sp>
        <p:nvSpPr>
          <p:cNvPr id="2" name="TextBox 1"/>
          <p:cNvSpPr txBox="1"/>
          <p:nvPr/>
        </p:nvSpPr>
        <p:spPr>
          <a:xfrm>
            <a:off x="618068" y="5245815"/>
            <a:ext cx="8175058"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The apostles knew Christ “in the flesh” and witnessed His death and resurrection.  But He died for us all.  And as He arose from death, so we arise from our baptism in Christ to walk in newness of life . . .  a life we no longer live for ourselves but for Christ.</a:t>
            </a:r>
          </a:p>
        </p:txBody>
      </p:sp>
      <p:sp>
        <p:nvSpPr>
          <p:cNvPr id="6" name="TextBox 5">
            <a:extLst>
              <a:ext uri="{FF2B5EF4-FFF2-40B4-BE49-F238E27FC236}">
                <a16:creationId xmlns:a16="http://schemas.microsoft.com/office/drawing/2014/main" id="{5141B34C-6BBF-4D48-845E-1D23D7FC31AF}"/>
              </a:ext>
            </a:extLst>
          </p:cNvPr>
          <p:cNvSpPr txBox="1"/>
          <p:nvPr/>
        </p:nvSpPr>
        <p:spPr>
          <a:xfrm>
            <a:off x="618068" y="1546894"/>
            <a:ext cx="8175058" cy="3477875"/>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Cor. 5:14-17</a:t>
            </a:r>
          </a:p>
          <a:p>
            <a:r>
              <a:rPr lang="en-US" sz="2200" b="1" i="1" baseline="30000" dirty="0">
                <a:solidFill>
                  <a:srgbClr val="002060"/>
                </a:solidFill>
                <a:latin typeface="Arial" panose="020B0604020202020204" pitchFamily="34" charset="0"/>
                <a:cs typeface="Arial" panose="020B0604020202020204" pitchFamily="34" charset="0"/>
              </a:rPr>
              <a:t>14</a:t>
            </a:r>
            <a:r>
              <a:rPr lang="en-US" sz="2200" b="1" i="1" dirty="0">
                <a:solidFill>
                  <a:srgbClr val="002060"/>
                </a:solidFill>
                <a:latin typeface="Arial" panose="020B0604020202020204" pitchFamily="34" charset="0"/>
                <a:cs typeface="Arial" panose="020B0604020202020204" pitchFamily="34" charset="0"/>
              </a:rPr>
              <a:t>For the love of Christ compels us, because we judge thus: that if One died for all, then all died;  </a:t>
            </a:r>
            <a:r>
              <a:rPr lang="en-US" sz="2200" b="1" i="1" baseline="30000" dirty="0">
                <a:solidFill>
                  <a:srgbClr val="002060"/>
                </a:solidFill>
                <a:latin typeface="Arial" panose="020B0604020202020204" pitchFamily="34" charset="0"/>
                <a:cs typeface="Arial" panose="020B0604020202020204" pitchFamily="34" charset="0"/>
              </a:rPr>
              <a:t>15</a:t>
            </a:r>
            <a:r>
              <a:rPr lang="en-US" sz="2200" b="1" i="1" dirty="0">
                <a:solidFill>
                  <a:srgbClr val="002060"/>
                </a:solidFill>
                <a:latin typeface="Arial" panose="020B0604020202020204" pitchFamily="34" charset="0"/>
                <a:cs typeface="Arial" panose="020B0604020202020204" pitchFamily="34" charset="0"/>
              </a:rPr>
              <a:t>and He died for all, that those who live should live no longer for themselves, but for Him who died for them and rose again.  </a:t>
            </a:r>
            <a:r>
              <a:rPr lang="en-US" sz="2200" b="1" i="1" baseline="30000" dirty="0">
                <a:solidFill>
                  <a:srgbClr val="002060"/>
                </a:solidFill>
                <a:latin typeface="Arial" panose="020B0604020202020204" pitchFamily="34" charset="0"/>
                <a:cs typeface="Arial" panose="020B0604020202020204" pitchFamily="34" charset="0"/>
              </a:rPr>
              <a:t>16</a:t>
            </a:r>
            <a:r>
              <a:rPr lang="en-US" sz="2200" b="1" i="1" dirty="0">
                <a:solidFill>
                  <a:srgbClr val="002060"/>
                </a:solidFill>
                <a:latin typeface="Arial" panose="020B0604020202020204" pitchFamily="34" charset="0"/>
                <a:cs typeface="Arial" panose="020B0604020202020204" pitchFamily="34" charset="0"/>
              </a:rPr>
              <a:t>Therefore, from now on, we regard no one according to the flesh. Even though we have known Christ according to the flesh, yet now we know Him thus no longer. </a:t>
            </a:r>
            <a:r>
              <a:rPr lang="en-US" sz="2200" b="1" i="1" baseline="30000" dirty="0">
                <a:solidFill>
                  <a:srgbClr val="002060"/>
                </a:solidFill>
                <a:latin typeface="Arial" panose="020B0604020202020204" pitchFamily="34" charset="0"/>
                <a:cs typeface="Arial" panose="020B0604020202020204" pitchFamily="34" charset="0"/>
              </a:rPr>
              <a:t>17</a:t>
            </a:r>
            <a:r>
              <a:rPr lang="en-US" sz="2200" b="1" i="1" dirty="0">
                <a:solidFill>
                  <a:srgbClr val="002060"/>
                </a:solidFill>
                <a:latin typeface="Arial" panose="020B0604020202020204" pitchFamily="34" charset="0"/>
                <a:cs typeface="Arial" panose="020B0604020202020204" pitchFamily="34" charset="0"/>
              </a:rPr>
              <a:t>Therefore, if anyone is in Christ, he is a new creation; old things have passed away; behold, all things have become new.</a:t>
            </a:r>
          </a:p>
        </p:txBody>
      </p:sp>
    </p:spTree>
    <p:extLst>
      <p:ext uri="{BB962C8B-B14F-4D97-AF65-F5344CB8AC3E}">
        <p14:creationId xmlns:p14="http://schemas.microsoft.com/office/powerpoint/2010/main" val="2353553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265806"/>
            <a:ext cx="8458200" cy="893143"/>
          </a:xfrm>
        </p:spPr>
        <p:txBody>
          <a:bodyPr>
            <a:normAutofit/>
          </a:bodyPr>
          <a:lstStyle/>
          <a:p>
            <a:r>
              <a:rPr lang="en-US" sz="4800" dirty="0">
                <a:latin typeface="Arial" panose="020B0604020202020204" pitchFamily="34" charset="0"/>
                <a:cs typeface="Arial" panose="020B0604020202020204" pitchFamily="34" charset="0"/>
              </a:rPr>
              <a:t>Hardships and Virtues</a:t>
            </a:r>
            <a:endParaRPr lang="en-US" dirty="0"/>
          </a:p>
        </p:txBody>
      </p:sp>
      <p:sp>
        <p:nvSpPr>
          <p:cNvPr id="3" name="Rectangle 2"/>
          <p:cNvSpPr/>
          <p:nvPr/>
        </p:nvSpPr>
        <p:spPr>
          <a:xfrm>
            <a:off x="-63792" y="1158949"/>
            <a:ext cx="9260958" cy="3508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141B34C-6BBF-4D48-845E-1D23D7FC31AF}"/>
              </a:ext>
            </a:extLst>
          </p:cNvPr>
          <p:cNvSpPr txBox="1"/>
          <p:nvPr/>
        </p:nvSpPr>
        <p:spPr>
          <a:xfrm>
            <a:off x="318977" y="1227904"/>
            <a:ext cx="8676167" cy="4832092"/>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Cor</a:t>
            </a:r>
            <a:r>
              <a:rPr lang="en-US" sz="2200" b="1" dirty="0">
                <a:latin typeface="Arial" panose="020B0604020202020204" pitchFamily="34" charset="0"/>
                <a:cs typeface="Arial" panose="020B0604020202020204" pitchFamily="34" charset="0"/>
              </a:rPr>
              <a:t> 6:1-7</a:t>
            </a:r>
          </a:p>
          <a:p>
            <a:r>
              <a:rPr lang="en-US" sz="2200" b="1" i="1" baseline="30000" dirty="0">
                <a:solidFill>
                  <a:srgbClr val="002060"/>
                </a:solidFill>
                <a:latin typeface="Arial" panose="020B0604020202020204" pitchFamily="34" charset="0"/>
                <a:cs typeface="Arial" panose="020B0604020202020204" pitchFamily="34" charset="0"/>
              </a:rPr>
              <a:t>1</a:t>
            </a:r>
            <a:r>
              <a:rPr lang="en-US" sz="2200" b="1" i="1" dirty="0">
                <a:solidFill>
                  <a:srgbClr val="002060"/>
                </a:solidFill>
                <a:latin typeface="Arial" panose="020B0604020202020204" pitchFamily="34" charset="0"/>
                <a:cs typeface="Arial" panose="020B0604020202020204" pitchFamily="34" charset="0"/>
              </a:rPr>
              <a:t>We then, as workers together with Him also plead with you not to receive the grace of God in vain. </a:t>
            </a:r>
            <a:r>
              <a:rPr lang="en-US" sz="2200" b="1" i="1" baseline="30000" dirty="0">
                <a:solidFill>
                  <a:srgbClr val="002060"/>
                </a:solidFill>
                <a:latin typeface="Arial" panose="020B0604020202020204" pitchFamily="34" charset="0"/>
                <a:cs typeface="Arial" panose="020B0604020202020204" pitchFamily="34" charset="0"/>
              </a:rPr>
              <a:t>2</a:t>
            </a:r>
            <a:r>
              <a:rPr lang="en-US" sz="2200" b="1" i="1" dirty="0">
                <a:solidFill>
                  <a:srgbClr val="002060"/>
                </a:solidFill>
                <a:latin typeface="Arial" panose="020B0604020202020204" pitchFamily="34" charset="0"/>
                <a:cs typeface="Arial" panose="020B0604020202020204" pitchFamily="34" charset="0"/>
              </a:rPr>
              <a:t>For He says: "In an acceptable time I have heard you, and in the day of salvation I have helped you." Behold, now is the accepted time; behold, now is the day of salvation. </a:t>
            </a:r>
            <a:r>
              <a:rPr lang="en-US" sz="2200" b="1" i="1" baseline="30000" dirty="0">
                <a:solidFill>
                  <a:srgbClr val="002060"/>
                </a:solidFill>
                <a:latin typeface="Arial" panose="020B0604020202020204" pitchFamily="34" charset="0"/>
                <a:cs typeface="Arial" panose="020B0604020202020204" pitchFamily="34" charset="0"/>
              </a:rPr>
              <a:t>3</a:t>
            </a:r>
            <a:r>
              <a:rPr lang="en-US" sz="2200" b="1" i="1" dirty="0">
                <a:solidFill>
                  <a:srgbClr val="002060"/>
                </a:solidFill>
                <a:latin typeface="Arial" panose="020B0604020202020204" pitchFamily="34" charset="0"/>
                <a:cs typeface="Arial" panose="020B0604020202020204" pitchFamily="34" charset="0"/>
              </a:rPr>
              <a:t>We give no offense in anything, that our ministry may not be blamed.  </a:t>
            </a:r>
            <a:r>
              <a:rPr lang="en-US" sz="2200" b="1" i="1" baseline="30000" dirty="0">
                <a:solidFill>
                  <a:srgbClr val="002060"/>
                </a:solidFill>
                <a:latin typeface="Arial" panose="020B0604020202020204" pitchFamily="34" charset="0"/>
                <a:cs typeface="Arial" panose="020B0604020202020204" pitchFamily="34" charset="0"/>
              </a:rPr>
              <a:t>4</a:t>
            </a:r>
            <a:r>
              <a:rPr lang="en-US" sz="2200" b="1" i="1" dirty="0">
                <a:solidFill>
                  <a:srgbClr val="002060"/>
                </a:solidFill>
                <a:latin typeface="Arial" panose="020B0604020202020204" pitchFamily="34" charset="0"/>
                <a:cs typeface="Arial" panose="020B0604020202020204" pitchFamily="34" charset="0"/>
              </a:rPr>
              <a:t>But in all things we commend ourselves as ministers of God: in much patience, in tribulations, in needs, in distresses, </a:t>
            </a:r>
            <a:r>
              <a:rPr lang="en-US" sz="2200" b="1" i="1" baseline="30000" dirty="0">
                <a:solidFill>
                  <a:srgbClr val="002060"/>
                </a:solidFill>
                <a:latin typeface="Arial" panose="020B0604020202020204" pitchFamily="34" charset="0"/>
                <a:cs typeface="Arial" panose="020B0604020202020204" pitchFamily="34" charset="0"/>
              </a:rPr>
              <a:t>5</a:t>
            </a:r>
            <a:r>
              <a:rPr lang="en-US" sz="2200" b="1" i="1" dirty="0">
                <a:solidFill>
                  <a:srgbClr val="002060"/>
                </a:solidFill>
                <a:latin typeface="Arial" panose="020B0604020202020204" pitchFamily="34" charset="0"/>
                <a:cs typeface="Arial" panose="020B0604020202020204" pitchFamily="34" charset="0"/>
              </a:rPr>
              <a:t>In stripes, in imprisonments, in tumults, in labors, in sleeplessness, in </a:t>
            </a:r>
            <a:r>
              <a:rPr lang="en-US" sz="2200" b="1" i="1" dirty="0" err="1">
                <a:solidFill>
                  <a:srgbClr val="002060"/>
                </a:solidFill>
                <a:latin typeface="Arial" panose="020B0604020202020204" pitchFamily="34" charset="0"/>
                <a:cs typeface="Arial" panose="020B0604020202020204" pitchFamily="34" charset="0"/>
              </a:rPr>
              <a:t>fastings</a:t>
            </a:r>
            <a:r>
              <a:rPr lang="en-US" sz="2200" b="1" i="1" dirty="0">
                <a:solidFill>
                  <a:srgbClr val="002060"/>
                </a:solidFill>
                <a:latin typeface="Arial" panose="020B0604020202020204" pitchFamily="34" charset="0"/>
                <a:cs typeface="Arial" panose="020B0604020202020204" pitchFamily="34" charset="0"/>
              </a:rPr>
              <a:t>; </a:t>
            </a:r>
            <a:r>
              <a:rPr lang="en-US" sz="2200" b="1" i="1" baseline="30000" dirty="0">
                <a:solidFill>
                  <a:srgbClr val="002060"/>
                </a:solidFill>
                <a:latin typeface="Arial" panose="020B0604020202020204" pitchFamily="34" charset="0"/>
                <a:cs typeface="Arial" panose="020B0604020202020204" pitchFamily="34" charset="0"/>
              </a:rPr>
              <a:t>6</a:t>
            </a:r>
            <a:r>
              <a:rPr lang="en-US" sz="2200" b="1" i="1" dirty="0">
                <a:solidFill>
                  <a:srgbClr val="002060"/>
                </a:solidFill>
                <a:latin typeface="Arial" panose="020B0604020202020204" pitchFamily="34" charset="0"/>
                <a:cs typeface="Arial" panose="020B0604020202020204" pitchFamily="34" charset="0"/>
              </a:rPr>
              <a:t>By purity, by knowledge, by longsuffering, by kindness, by the Holy Spirit, by sincere love,  </a:t>
            </a:r>
            <a:r>
              <a:rPr lang="en-US" sz="2200" b="1" i="1" baseline="30000" dirty="0">
                <a:solidFill>
                  <a:srgbClr val="002060"/>
                </a:solidFill>
                <a:latin typeface="Arial" panose="020B0604020202020204" pitchFamily="34" charset="0"/>
                <a:cs typeface="Arial" panose="020B0604020202020204" pitchFamily="34" charset="0"/>
              </a:rPr>
              <a:t>7</a:t>
            </a:r>
            <a:r>
              <a:rPr lang="en-US" sz="2200" b="1" i="1" dirty="0">
                <a:solidFill>
                  <a:srgbClr val="002060"/>
                </a:solidFill>
                <a:latin typeface="Arial" panose="020B0604020202020204" pitchFamily="34" charset="0"/>
                <a:cs typeface="Arial" panose="020B0604020202020204" pitchFamily="34" charset="0"/>
              </a:rPr>
              <a:t>By the word of truth, by the power of God, by the armor of righteousness on the right hand and on the left” 				</a:t>
            </a:r>
            <a:r>
              <a:rPr lang="en-US" sz="2200" dirty="0">
                <a:latin typeface="Arial" panose="020B0604020202020204" pitchFamily="34" charset="0"/>
                <a:cs typeface="Arial" panose="020B0604020202020204" pitchFamily="34" charset="0"/>
              </a:rPr>
              <a:t>(NKJV)</a:t>
            </a:r>
          </a:p>
        </p:txBody>
      </p:sp>
    </p:spTree>
    <p:extLst>
      <p:ext uri="{BB962C8B-B14F-4D97-AF65-F5344CB8AC3E}">
        <p14:creationId xmlns:p14="http://schemas.microsoft.com/office/powerpoint/2010/main" val="15844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457200" y="265806"/>
            <a:ext cx="8458200" cy="893143"/>
          </a:xfrm>
        </p:spPr>
        <p:txBody>
          <a:bodyPr>
            <a:normAutofit/>
          </a:bodyPr>
          <a:lstStyle/>
          <a:p>
            <a:r>
              <a:rPr lang="en-US" sz="4800" dirty="0">
                <a:latin typeface="Arial" panose="020B0604020202020204" pitchFamily="34" charset="0"/>
                <a:cs typeface="Arial" panose="020B0604020202020204" pitchFamily="34" charset="0"/>
              </a:rPr>
              <a:t>Hardships and Virtues</a:t>
            </a:r>
            <a:endParaRPr lang="en-US" dirty="0"/>
          </a:p>
        </p:txBody>
      </p:sp>
      <p:sp>
        <p:nvSpPr>
          <p:cNvPr id="2" name="TextBox 1"/>
          <p:cNvSpPr txBox="1"/>
          <p:nvPr/>
        </p:nvSpPr>
        <p:spPr>
          <a:xfrm>
            <a:off x="318977" y="6223973"/>
            <a:ext cx="7545655"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Our hardships can be mitigated by developing these virtues.</a:t>
            </a:r>
          </a:p>
        </p:txBody>
      </p:sp>
      <p:sp>
        <p:nvSpPr>
          <p:cNvPr id="3" name="Rectangle 2"/>
          <p:cNvSpPr/>
          <p:nvPr/>
        </p:nvSpPr>
        <p:spPr>
          <a:xfrm>
            <a:off x="-63792" y="1158949"/>
            <a:ext cx="9260958" cy="3508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141B34C-6BBF-4D48-845E-1D23D7FC31AF}"/>
              </a:ext>
            </a:extLst>
          </p:cNvPr>
          <p:cNvSpPr txBox="1"/>
          <p:nvPr/>
        </p:nvSpPr>
        <p:spPr>
          <a:xfrm>
            <a:off x="318977" y="1227904"/>
            <a:ext cx="8676167" cy="4832092"/>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Cor</a:t>
            </a:r>
            <a:r>
              <a:rPr lang="en-US" sz="2200" b="1" dirty="0">
                <a:latin typeface="Arial" panose="020B0604020202020204" pitchFamily="34" charset="0"/>
                <a:cs typeface="Arial" panose="020B0604020202020204" pitchFamily="34" charset="0"/>
              </a:rPr>
              <a:t> 6:1-7</a:t>
            </a:r>
          </a:p>
          <a:p>
            <a:r>
              <a:rPr lang="en-US" sz="2200" b="1" i="1" baseline="30000" dirty="0">
                <a:solidFill>
                  <a:srgbClr val="002060"/>
                </a:solidFill>
                <a:latin typeface="Arial" panose="020B0604020202020204" pitchFamily="34" charset="0"/>
                <a:cs typeface="Arial" panose="020B0604020202020204" pitchFamily="34" charset="0"/>
              </a:rPr>
              <a:t>1</a:t>
            </a:r>
            <a:r>
              <a:rPr lang="en-US" sz="2200" b="1" i="1" dirty="0">
                <a:solidFill>
                  <a:srgbClr val="002060"/>
                </a:solidFill>
                <a:latin typeface="Arial" panose="020B0604020202020204" pitchFamily="34" charset="0"/>
                <a:cs typeface="Arial" panose="020B0604020202020204" pitchFamily="34" charset="0"/>
              </a:rPr>
              <a:t>We then, as workers together with Him also plead with you not to receive the grace of God in vain. </a:t>
            </a:r>
            <a:r>
              <a:rPr lang="en-US" sz="2200" b="1" i="1" baseline="30000" dirty="0">
                <a:solidFill>
                  <a:srgbClr val="002060"/>
                </a:solidFill>
                <a:latin typeface="Arial" panose="020B0604020202020204" pitchFamily="34" charset="0"/>
                <a:cs typeface="Arial" panose="020B0604020202020204" pitchFamily="34" charset="0"/>
              </a:rPr>
              <a:t>2</a:t>
            </a:r>
            <a:r>
              <a:rPr lang="en-US" sz="2200" b="1" i="1" dirty="0">
                <a:solidFill>
                  <a:srgbClr val="002060"/>
                </a:solidFill>
                <a:latin typeface="Arial" panose="020B0604020202020204" pitchFamily="34" charset="0"/>
                <a:cs typeface="Arial" panose="020B0604020202020204" pitchFamily="34" charset="0"/>
              </a:rPr>
              <a:t>For He says: "In an acceptable time I have heard you, and in the day of salvation I have helped you." Behold, now is the accepted time; behold, now is the day of salvation. </a:t>
            </a:r>
            <a:r>
              <a:rPr lang="en-US" sz="2200" b="1" i="1" baseline="30000" dirty="0">
                <a:solidFill>
                  <a:srgbClr val="002060"/>
                </a:solidFill>
                <a:latin typeface="Arial" panose="020B0604020202020204" pitchFamily="34" charset="0"/>
                <a:cs typeface="Arial" panose="020B0604020202020204" pitchFamily="34" charset="0"/>
              </a:rPr>
              <a:t>3</a:t>
            </a:r>
            <a:r>
              <a:rPr lang="en-US" sz="2200" b="1" i="1" dirty="0">
                <a:solidFill>
                  <a:srgbClr val="002060"/>
                </a:solidFill>
                <a:latin typeface="Arial" panose="020B0604020202020204" pitchFamily="34" charset="0"/>
                <a:cs typeface="Arial" panose="020B0604020202020204" pitchFamily="34" charset="0"/>
              </a:rPr>
              <a:t>We give no offense in anything, that our ministry may not be blamed.  </a:t>
            </a:r>
            <a:r>
              <a:rPr lang="en-US" sz="2200" b="1" i="1" baseline="30000" dirty="0">
                <a:solidFill>
                  <a:srgbClr val="002060"/>
                </a:solidFill>
                <a:latin typeface="Arial" panose="020B0604020202020204" pitchFamily="34" charset="0"/>
                <a:cs typeface="Arial" panose="020B0604020202020204" pitchFamily="34" charset="0"/>
              </a:rPr>
              <a:t>4</a:t>
            </a:r>
            <a:r>
              <a:rPr lang="en-US" sz="2200" b="1" i="1" dirty="0">
                <a:solidFill>
                  <a:srgbClr val="002060"/>
                </a:solidFill>
                <a:latin typeface="Arial" panose="020B0604020202020204" pitchFamily="34" charset="0"/>
                <a:cs typeface="Arial" panose="020B0604020202020204" pitchFamily="34" charset="0"/>
              </a:rPr>
              <a:t>But in all things we commend ourselves as ministers of God: in much patience, in tribulations, in needs, in distresses, </a:t>
            </a:r>
            <a:r>
              <a:rPr lang="en-US" sz="2200" b="1" i="1" baseline="30000" dirty="0">
                <a:solidFill>
                  <a:srgbClr val="002060"/>
                </a:solidFill>
                <a:latin typeface="Arial" panose="020B0604020202020204" pitchFamily="34" charset="0"/>
                <a:cs typeface="Arial" panose="020B0604020202020204" pitchFamily="34" charset="0"/>
              </a:rPr>
              <a:t>5</a:t>
            </a:r>
            <a:r>
              <a:rPr lang="en-US" sz="2200" b="1" i="1" dirty="0">
                <a:solidFill>
                  <a:srgbClr val="002060"/>
                </a:solidFill>
                <a:latin typeface="Arial" panose="020B0604020202020204" pitchFamily="34" charset="0"/>
                <a:cs typeface="Arial" panose="020B0604020202020204" pitchFamily="34" charset="0"/>
              </a:rPr>
              <a:t>In stripes, in imprisonments, in tumults, in labors, in sleeplessness, in </a:t>
            </a:r>
            <a:r>
              <a:rPr lang="en-US" sz="2200" b="1" i="1" dirty="0" err="1">
                <a:solidFill>
                  <a:srgbClr val="002060"/>
                </a:solidFill>
                <a:latin typeface="Arial" panose="020B0604020202020204" pitchFamily="34" charset="0"/>
                <a:cs typeface="Arial" panose="020B0604020202020204" pitchFamily="34" charset="0"/>
              </a:rPr>
              <a:t>fastings</a:t>
            </a:r>
            <a:r>
              <a:rPr lang="en-US" sz="2200" b="1" i="1" dirty="0">
                <a:solidFill>
                  <a:srgbClr val="002060"/>
                </a:solidFill>
                <a:latin typeface="Arial" panose="020B0604020202020204" pitchFamily="34" charset="0"/>
                <a:cs typeface="Arial" panose="020B0604020202020204" pitchFamily="34" charset="0"/>
              </a:rPr>
              <a:t>; </a:t>
            </a:r>
            <a:r>
              <a:rPr lang="en-US" sz="2200" b="1" i="1" baseline="30000" dirty="0">
                <a:solidFill>
                  <a:srgbClr val="002060"/>
                </a:solidFill>
                <a:latin typeface="Arial" panose="020B0604020202020204" pitchFamily="34" charset="0"/>
                <a:cs typeface="Arial" panose="020B0604020202020204" pitchFamily="34" charset="0"/>
              </a:rPr>
              <a:t>6</a:t>
            </a:r>
            <a:r>
              <a:rPr lang="en-US" sz="2200" b="1" i="1" dirty="0">
                <a:solidFill>
                  <a:srgbClr val="002060"/>
                </a:solidFill>
                <a:latin typeface="Arial" panose="020B0604020202020204" pitchFamily="34" charset="0"/>
                <a:cs typeface="Arial" panose="020B0604020202020204" pitchFamily="34" charset="0"/>
              </a:rPr>
              <a:t>By purity, by knowledge, by longsuffering, by kindness, by the Holy Spirit, by sincere love,  </a:t>
            </a:r>
            <a:r>
              <a:rPr lang="en-US" sz="2200" b="1" i="1" baseline="30000" dirty="0">
                <a:solidFill>
                  <a:srgbClr val="002060"/>
                </a:solidFill>
                <a:latin typeface="Arial" panose="020B0604020202020204" pitchFamily="34" charset="0"/>
                <a:cs typeface="Arial" panose="020B0604020202020204" pitchFamily="34" charset="0"/>
              </a:rPr>
              <a:t>7</a:t>
            </a:r>
            <a:r>
              <a:rPr lang="en-US" sz="2200" b="1" i="1" dirty="0">
                <a:solidFill>
                  <a:srgbClr val="002060"/>
                </a:solidFill>
                <a:latin typeface="Arial" panose="020B0604020202020204" pitchFamily="34" charset="0"/>
                <a:cs typeface="Arial" panose="020B0604020202020204" pitchFamily="34" charset="0"/>
              </a:rPr>
              <a:t>By the word of truth, by the power of God, by the armor of righteousness on the right hand and on the left” 				</a:t>
            </a:r>
            <a:r>
              <a:rPr lang="en-US" sz="2200" dirty="0">
                <a:latin typeface="Arial" panose="020B0604020202020204" pitchFamily="34" charset="0"/>
                <a:cs typeface="Arial" panose="020B0604020202020204" pitchFamily="34" charset="0"/>
              </a:rPr>
              <a:t>(NKJV)</a:t>
            </a:r>
          </a:p>
        </p:txBody>
      </p:sp>
      <p:cxnSp>
        <p:nvCxnSpPr>
          <p:cNvPr id="7" name="Straight Connector 6"/>
          <p:cNvCxnSpPr/>
          <p:nvPr/>
        </p:nvCxnSpPr>
        <p:spPr>
          <a:xfrm flipV="1">
            <a:off x="2562447" y="2583712"/>
            <a:ext cx="6241311" cy="212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28847" y="2948763"/>
            <a:ext cx="2314353" cy="106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7581" y="3949992"/>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18977" y="4279599"/>
            <a:ext cx="2138914"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02018" y="4658827"/>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658292" y="4281370"/>
            <a:ext cx="2029048"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887972" y="4279600"/>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449030" y="4291120"/>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38669" y="3934926"/>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61144" y="3949991"/>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220586" y="3949992"/>
            <a:ext cx="1538176" cy="3774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935125" y="4641104"/>
            <a:ext cx="1183759"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405961" y="4641104"/>
            <a:ext cx="1665767"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02018" y="4968937"/>
            <a:ext cx="1538176"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130052" y="4945004"/>
            <a:ext cx="2108791"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451498" y="5303848"/>
            <a:ext cx="3671776"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586022" y="5303848"/>
            <a:ext cx="2505781"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575543" y="4968936"/>
            <a:ext cx="1750827"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426147" y="4641104"/>
            <a:ext cx="2091071"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7446330" y="4945003"/>
            <a:ext cx="1548814" cy="377457"/>
            <a:chOff x="3416596" y="3345665"/>
            <a:chExt cx="1548814" cy="377457"/>
          </a:xfrm>
        </p:grpSpPr>
        <p:sp>
          <p:nvSpPr>
            <p:cNvPr id="34" name="Oval 33"/>
            <p:cNvSpPr/>
            <p:nvPr/>
          </p:nvSpPr>
          <p:spPr>
            <a:xfrm>
              <a:off x="3416596" y="3345665"/>
              <a:ext cx="1538176"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472776" y="3345665"/>
              <a:ext cx="492634" cy="3774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8357159" y="4923621"/>
            <a:ext cx="279244" cy="430887"/>
          </a:xfrm>
          <a:prstGeom prst="rect">
            <a:avLst/>
          </a:prstGeom>
          <a:noFill/>
        </p:spPr>
        <p:txBody>
          <a:bodyPr wrap="none" rtlCol="0">
            <a:spAutoFit/>
          </a:bodyPr>
          <a:lstStyle/>
          <a:p>
            <a:r>
              <a:rPr lang="en-US" sz="2200" b="1" i="1" dirty="0">
                <a:solidFill>
                  <a:srgbClr val="002060"/>
                </a:solidFill>
                <a:latin typeface="Arial" panose="020B0604020202020204" pitchFamily="34" charset="0"/>
                <a:cs typeface="Arial" panose="020B0604020202020204" pitchFamily="34" charset="0"/>
              </a:rPr>
              <a:t>f</a:t>
            </a:r>
            <a:endParaRPr lang="en-US" sz="2200" dirty="0"/>
          </a:p>
        </p:txBody>
      </p:sp>
      <p:cxnSp>
        <p:nvCxnSpPr>
          <p:cNvPr id="37" name="Straight Connector 36"/>
          <p:cNvCxnSpPr/>
          <p:nvPr/>
        </p:nvCxnSpPr>
        <p:spPr>
          <a:xfrm>
            <a:off x="8995138" y="4875063"/>
            <a:ext cx="0" cy="518335"/>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351046" y="5284374"/>
            <a:ext cx="1541736" cy="377457"/>
            <a:chOff x="3413036" y="4348670"/>
            <a:chExt cx="1541736" cy="377457"/>
          </a:xfrm>
        </p:grpSpPr>
        <p:sp>
          <p:nvSpPr>
            <p:cNvPr id="42" name="Oval 41"/>
            <p:cNvSpPr/>
            <p:nvPr/>
          </p:nvSpPr>
          <p:spPr>
            <a:xfrm>
              <a:off x="3416596" y="4348670"/>
              <a:ext cx="1538176" cy="37745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413036" y="4348670"/>
              <a:ext cx="606071" cy="3774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6463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5" grpId="0" animBg="1"/>
      <p:bldP spid="26" grpId="0" animBg="1"/>
      <p:bldP spid="27" grpId="0" animBg="1"/>
      <p:bldP spid="28" grpId="0" animBg="1"/>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5075126"/>
              </p:ext>
            </p:extLst>
          </p:nvPr>
        </p:nvGraphicFramePr>
        <p:xfrm>
          <a:off x="212641" y="308274"/>
          <a:ext cx="8644270" cy="6357952"/>
        </p:xfrm>
        <a:graphic>
          <a:graphicData uri="http://schemas.openxmlformats.org/drawingml/2006/table">
            <a:tbl>
              <a:tblPr firstRow="1" bandRow="1">
                <a:tableStyleId>{5C22544A-7EE6-4342-B048-85BDC9FD1C3A}</a:tableStyleId>
              </a:tblPr>
              <a:tblGrid>
                <a:gridCol w="2020196">
                  <a:extLst>
                    <a:ext uri="{9D8B030D-6E8A-4147-A177-3AD203B41FA5}">
                      <a16:colId xmlns:a16="http://schemas.microsoft.com/office/drawing/2014/main" val="20000"/>
                    </a:ext>
                  </a:extLst>
                </a:gridCol>
                <a:gridCol w="1860698">
                  <a:extLst>
                    <a:ext uri="{9D8B030D-6E8A-4147-A177-3AD203B41FA5}">
                      <a16:colId xmlns:a16="http://schemas.microsoft.com/office/drawing/2014/main" val="20001"/>
                    </a:ext>
                  </a:extLst>
                </a:gridCol>
                <a:gridCol w="244549">
                  <a:extLst>
                    <a:ext uri="{9D8B030D-6E8A-4147-A177-3AD203B41FA5}">
                      <a16:colId xmlns:a16="http://schemas.microsoft.com/office/drawing/2014/main" val="20002"/>
                    </a:ext>
                  </a:extLst>
                </a:gridCol>
                <a:gridCol w="2349795">
                  <a:extLst>
                    <a:ext uri="{9D8B030D-6E8A-4147-A177-3AD203B41FA5}">
                      <a16:colId xmlns:a16="http://schemas.microsoft.com/office/drawing/2014/main" val="20003"/>
                    </a:ext>
                  </a:extLst>
                </a:gridCol>
                <a:gridCol w="2169032">
                  <a:extLst>
                    <a:ext uri="{9D8B030D-6E8A-4147-A177-3AD203B41FA5}">
                      <a16:colId xmlns:a16="http://schemas.microsoft.com/office/drawing/2014/main" val="20004"/>
                    </a:ext>
                  </a:extLst>
                </a:gridCol>
              </a:tblGrid>
              <a:tr h="571258">
                <a:tc>
                  <a:txBody>
                    <a:bodyPr/>
                    <a:lstStyle/>
                    <a:p>
                      <a:pPr algn="ctr"/>
                      <a:endParaRPr lang="en-US" sz="2400" dirty="0">
                        <a:solidFill>
                          <a:srgbClr val="00206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solidFill>
                          <a:srgbClr val="00206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8906">
                <a:tc>
                  <a:txBody>
                    <a:bodyPr/>
                    <a:lstStyle/>
                    <a:p>
                      <a:pPr algn="ctr"/>
                      <a:r>
                        <a:rPr lang="en-US" sz="2000" b="1" dirty="0">
                          <a:latin typeface="Arial" panose="020B0604020202020204" pitchFamily="34" charset="0"/>
                          <a:cs typeface="Arial" panose="020B0604020202020204" pitchFamily="34" charset="0"/>
                        </a:rPr>
                        <a:t>NKJV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cs typeface="Arial" panose="020B0604020202020204" pitchFamily="34" charset="0"/>
                        </a:rPr>
                        <a:t>ESV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latin typeface="Arial" panose="020B0604020202020204" pitchFamily="34" charset="0"/>
                          <a:cs typeface="Arial" panose="020B0604020202020204" pitchFamily="34" charset="0"/>
                        </a:rPr>
                        <a:t>NKJV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cs typeface="Arial" panose="020B0604020202020204" pitchFamily="34" charset="0"/>
                        </a:rPr>
                        <a:t>ESV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tribulations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afflictions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purity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purity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hardships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distresses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calamities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longsuffering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patience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stripes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beatings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Arial" panose="020B0604020202020204" pitchFamily="34" charset="0"/>
                          <a:cs typeface="Arial" panose="020B0604020202020204" pitchFamily="34" charset="0"/>
                        </a:rPr>
                        <a:t>by</a:t>
                      </a:r>
                      <a:r>
                        <a:rPr lang="en-US" b="1" baseline="0" dirty="0">
                          <a:latin typeface="Arial" panose="020B0604020202020204" pitchFamily="34" charset="0"/>
                          <a:cs typeface="Arial" panose="020B0604020202020204" pitchFamily="34" charset="0"/>
                        </a:rPr>
                        <a:t> kindness</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kindness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imprisonments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imprisonments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Holy Spirit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Holy Spirit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71258">
                <a:tc>
                  <a:txBody>
                    <a:bodyPr/>
                    <a:lstStyle/>
                    <a:p>
                      <a:r>
                        <a:rPr lang="en-US" sz="1800" b="1" dirty="0">
                          <a:latin typeface="Arial" panose="020B0604020202020204" pitchFamily="34" charset="0"/>
                          <a:cs typeface="Arial" panose="020B0604020202020204" pitchFamily="34" charset="0"/>
                        </a:rPr>
                        <a:t>in tumults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riots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sincere love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genuine love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labors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labors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word of truth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truthful speech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sleeplessness </a:t>
                      </a:r>
                      <a:endParaRPr lang="en-US" sz="1800" b="1" baseline="30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sleepless nights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power of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power of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71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a:t>
                      </a:r>
                      <a:r>
                        <a:rPr lang="en-US" sz="1800" b="1" dirty="0" err="1">
                          <a:latin typeface="Arial" panose="020B0604020202020204" pitchFamily="34" charset="0"/>
                          <a:cs typeface="Arial" panose="020B0604020202020204" pitchFamily="34" charset="0"/>
                        </a:rPr>
                        <a:t>fastings</a:t>
                      </a: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in hunger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by the armor of righteousness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with the weapons of righteousness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 name="TextBox 2"/>
          <p:cNvSpPr txBox="1"/>
          <p:nvPr/>
        </p:nvSpPr>
        <p:spPr>
          <a:xfrm>
            <a:off x="1360948" y="340171"/>
            <a:ext cx="1689886" cy="461665"/>
          </a:xfrm>
          <a:prstGeom prst="rect">
            <a:avLst/>
          </a:prstGeom>
          <a:solidFill>
            <a:schemeClr val="accent1">
              <a:lumMod val="60000"/>
              <a:lumOff val="40000"/>
            </a:schemeClr>
          </a:solidFill>
        </p:spPr>
        <p:txBody>
          <a:bodyPr wrap="none" rtlCol="0">
            <a:spAutoFit/>
          </a:bodyPr>
          <a:lstStyle/>
          <a:p>
            <a:r>
              <a:rPr lang="en-US" sz="2400" b="1" dirty="0">
                <a:latin typeface="Arial" panose="020B0604020202020204" pitchFamily="34" charset="0"/>
                <a:cs typeface="Arial" panose="020B0604020202020204" pitchFamily="34" charset="0"/>
              </a:rPr>
              <a:t>Hardships</a:t>
            </a:r>
          </a:p>
        </p:txBody>
      </p:sp>
      <p:sp>
        <p:nvSpPr>
          <p:cNvPr id="4" name="TextBox 3"/>
          <p:cNvSpPr txBox="1"/>
          <p:nvPr/>
        </p:nvSpPr>
        <p:spPr>
          <a:xfrm>
            <a:off x="6074724" y="340170"/>
            <a:ext cx="1222642" cy="461665"/>
          </a:xfrm>
          <a:prstGeom prst="rect">
            <a:avLst/>
          </a:prstGeom>
          <a:solidFill>
            <a:schemeClr val="accent1">
              <a:lumMod val="60000"/>
              <a:lumOff val="40000"/>
            </a:schemeClr>
          </a:solidFill>
        </p:spPr>
        <p:txBody>
          <a:bodyPr wrap="none" rtlCol="0">
            <a:spAutoFit/>
          </a:bodyPr>
          <a:lstStyle/>
          <a:p>
            <a:r>
              <a:rPr lang="en-US" sz="2400" b="1" dirty="0">
                <a:latin typeface="Arial" panose="020B0604020202020204" pitchFamily="34" charset="0"/>
                <a:cs typeface="Arial" panose="020B0604020202020204" pitchFamily="34" charset="0"/>
              </a:rPr>
              <a:t>Virtues</a:t>
            </a:r>
          </a:p>
        </p:txBody>
      </p:sp>
      <p:sp>
        <p:nvSpPr>
          <p:cNvPr id="5" name="Rectangle 4"/>
          <p:cNvSpPr/>
          <p:nvPr/>
        </p:nvSpPr>
        <p:spPr>
          <a:xfrm>
            <a:off x="4114800" y="276373"/>
            <a:ext cx="191386" cy="65178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29747" y="337077"/>
            <a:ext cx="385042"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46568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138209" y="361503"/>
            <a:ext cx="8750609" cy="1328928"/>
          </a:xfrm>
        </p:spPr>
        <p:txBody>
          <a:bodyPr>
            <a:normAutofit fontScale="90000"/>
          </a:bodyPr>
          <a:lstStyle/>
          <a:p>
            <a:r>
              <a:rPr lang="en-US" sz="4400" dirty="0">
                <a:latin typeface="Arial" panose="020B0604020202020204" pitchFamily="34" charset="0"/>
                <a:cs typeface="Arial" panose="020B0604020202020204" pitchFamily="34" charset="0"/>
              </a:rPr>
              <a:t>Godly Sorrow Leads to Repentance</a:t>
            </a:r>
            <a:br>
              <a:rPr lang="en-US" dirty="0"/>
            </a:br>
            <a:endParaRPr lang="en-US" dirty="0"/>
          </a:p>
        </p:txBody>
      </p:sp>
      <p:sp>
        <p:nvSpPr>
          <p:cNvPr id="2" name="TextBox 1"/>
          <p:cNvSpPr txBox="1"/>
          <p:nvPr/>
        </p:nvSpPr>
        <p:spPr>
          <a:xfrm>
            <a:off x="501110" y="4554651"/>
            <a:ext cx="8132528" cy="163121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We should be sorrowful when we sin because our sins stain our relationship with God, and not because of anything they do to our image in the world.  Sorrow of the world does not save.  Godly sorrow will lead to true repentance for our sins, which, in turn provides salvation and restores our relationship with our God.  </a:t>
            </a:r>
          </a:p>
        </p:txBody>
      </p:sp>
      <p:sp>
        <p:nvSpPr>
          <p:cNvPr id="6" name="TextBox 5">
            <a:extLst>
              <a:ext uri="{FF2B5EF4-FFF2-40B4-BE49-F238E27FC236}">
                <a16:creationId xmlns:a16="http://schemas.microsoft.com/office/drawing/2014/main" id="{5141B34C-6BBF-4D48-845E-1D23D7FC31AF}"/>
              </a:ext>
            </a:extLst>
          </p:cNvPr>
          <p:cNvSpPr txBox="1"/>
          <p:nvPr/>
        </p:nvSpPr>
        <p:spPr>
          <a:xfrm>
            <a:off x="501109" y="1780773"/>
            <a:ext cx="8001000" cy="2462213"/>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Cor</a:t>
            </a:r>
            <a:r>
              <a:rPr lang="en-US" sz="2200" b="1" dirty="0">
                <a:latin typeface="Arial" panose="020B0604020202020204" pitchFamily="34" charset="0"/>
                <a:cs typeface="Arial" panose="020B0604020202020204" pitchFamily="34" charset="0"/>
              </a:rPr>
              <a:t> 7:9-10</a:t>
            </a:r>
          </a:p>
          <a:p>
            <a:r>
              <a:rPr lang="en-US" sz="2200" b="1" i="1" baseline="30000" dirty="0">
                <a:solidFill>
                  <a:srgbClr val="002060"/>
                </a:solidFill>
                <a:latin typeface="Arial" panose="020B0604020202020204" pitchFamily="34" charset="0"/>
                <a:cs typeface="Arial" panose="020B0604020202020204" pitchFamily="34" charset="0"/>
              </a:rPr>
              <a:t>9</a:t>
            </a:r>
            <a:r>
              <a:rPr lang="en-US" sz="2200" b="1" i="1" dirty="0">
                <a:solidFill>
                  <a:srgbClr val="002060"/>
                </a:solidFill>
                <a:latin typeface="Arial" panose="020B0604020202020204" pitchFamily="34" charset="0"/>
                <a:cs typeface="Arial" panose="020B0604020202020204" pitchFamily="34" charset="0"/>
              </a:rPr>
              <a:t>Now I rejoice, not that you were made sorry, but that your sorrow led to repentance. For you were made sorry in a godly manner, that you might suffer loss from us in nothing. </a:t>
            </a:r>
            <a:r>
              <a:rPr lang="en-US" sz="2200" b="1" i="1" baseline="30000" dirty="0">
                <a:solidFill>
                  <a:srgbClr val="002060"/>
                </a:solidFill>
                <a:latin typeface="Arial" panose="020B0604020202020204" pitchFamily="34" charset="0"/>
                <a:cs typeface="Arial" panose="020B0604020202020204" pitchFamily="34" charset="0"/>
              </a:rPr>
              <a:t>10</a:t>
            </a:r>
            <a:r>
              <a:rPr lang="en-US" sz="2200" b="1" i="1" dirty="0">
                <a:solidFill>
                  <a:srgbClr val="002060"/>
                </a:solidFill>
                <a:latin typeface="Arial" panose="020B0604020202020204" pitchFamily="34" charset="0"/>
                <a:cs typeface="Arial" panose="020B0604020202020204" pitchFamily="34" charset="0"/>
              </a:rPr>
              <a:t>For godly sorrow produces repentance leading to salvation, not to be regretted; but the sorrow of the world produces death.</a:t>
            </a:r>
          </a:p>
        </p:txBody>
      </p:sp>
    </p:spTree>
    <p:extLst>
      <p:ext uri="{BB962C8B-B14F-4D97-AF65-F5344CB8AC3E}">
        <p14:creationId xmlns:p14="http://schemas.microsoft.com/office/powerpoint/2010/main" val="1993687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138209" y="287072"/>
            <a:ext cx="8750609" cy="829344"/>
          </a:xfrm>
        </p:spPr>
        <p:txBody>
          <a:bodyPr>
            <a:normAutofit fontScale="90000"/>
          </a:bodyPr>
          <a:lstStyle/>
          <a:p>
            <a:r>
              <a:rPr lang="en-US" sz="4400" dirty="0">
                <a:latin typeface="Arial" panose="020B0604020202020204" pitchFamily="34" charset="0"/>
                <a:cs typeface="Arial" panose="020B0604020202020204" pitchFamily="34" charset="0"/>
              </a:rPr>
              <a:t>Strength Made Perfect in Weakness</a:t>
            </a:r>
            <a:endParaRPr lang="en-US" dirty="0"/>
          </a:p>
        </p:txBody>
      </p:sp>
      <p:sp>
        <p:nvSpPr>
          <p:cNvPr id="2" name="TextBox 1"/>
          <p:cNvSpPr txBox="1"/>
          <p:nvPr/>
        </p:nvSpPr>
        <p:spPr>
          <a:xfrm>
            <a:off x="340240" y="5788026"/>
            <a:ext cx="8474149"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Paul appealed to God to have his affliction removed.  But God said “</a:t>
            </a:r>
            <a:r>
              <a:rPr lang="en-US" sz="2000" b="1" i="1" dirty="0">
                <a:solidFill>
                  <a:srgbClr val="002060"/>
                </a:solidFill>
                <a:latin typeface="Arial" panose="020B0604020202020204" pitchFamily="34" charset="0"/>
                <a:cs typeface="Arial" panose="020B0604020202020204" pitchFamily="34" charset="0"/>
              </a:rPr>
              <a:t>My strength is made perfect in weakness."</a:t>
            </a:r>
            <a:r>
              <a:rPr lang="en-US" sz="2000" b="1" dirty="0">
                <a:latin typeface="Arial" panose="020B0604020202020204" pitchFamily="34" charset="0"/>
                <a:cs typeface="Arial" panose="020B0604020202020204" pitchFamily="34" charset="0"/>
              </a:rPr>
              <a:t>  Sometimes God’s answer is “No” and we need to accept that and move on.</a:t>
            </a:r>
          </a:p>
        </p:txBody>
      </p:sp>
      <p:sp>
        <p:nvSpPr>
          <p:cNvPr id="5" name="TextBox 4">
            <a:extLst>
              <a:ext uri="{FF2B5EF4-FFF2-40B4-BE49-F238E27FC236}">
                <a16:creationId xmlns:a16="http://schemas.microsoft.com/office/drawing/2014/main" id="{5141B34C-6BBF-4D48-845E-1D23D7FC31AF}"/>
              </a:ext>
            </a:extLst>
          </p:cNvPr>
          <p:cNvSpPr txBox="1"/>
          <p:nvPr/>
        </p:nvSpPr>
        <p:spPr>
          <a:xfrm>
            <a:off x="340241" y="1536259"/>
            <a:ext cx="8474149" cy="4154984"/>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Cor</a:t>
            </a:r>
            <a:r>
              <a:rPr lang="en-US" sz="2200" b="1" dirty="0">
                <a:latin typeface="Arial" panose="020B0604020202020204" pitchFamily="34" charset="0"/>
                <a:cs typeface="Arial" panose="020B0604020202020204" pitchFamily="34" charset="0"/>
              </a:rPr>
              <a:t> 12:7-10</a:t>
            </a:r>
          </a:p>
          <a:p>
            <a:r>
              <a:rPr lang="en-US" sz="2200" b="1" i="1" baseline="30000" dirty="0">
                <a:solidFill>
                  <a:srgbClr val="002060"/>
                </a:solidFill>
                <a:latin typeface="Arial" panose="020B0604020202020204" pitchFamily="34" charset="0"/>
                <a:cs typeface="Arial" panose="020B0604020202020204" pitchFamily="34" charset="0"/>
              </a:rPr>
              <a:t>7</a:t>
            </a:r>
            <a:r>
              <a:rPr lang="en-US" sz="2200" b="1" i="1" dirty="0">
                <a:solidFill>
                  <a:srgbClr val="002060"/>
                </a:solidFill>
                <a:latin typeface="Arial" panose="020B0604020202020204" pitchFamily="34" charset="0"/>
                <a:cs typeface="Arial" panose="020B0604020202020204" pitchFamily="34" charset="0"/>
              </a:rPr>
              <a:t>And lest I should be exalted above measure by the abundance of the revelations, a thorn in the flesh was given to me, a messenger of Satan to buffet me, lest I be exalted above measure. </a:t>
            </a:r>
            <a:r>
              <a:rPr lang="en-US" sz="2200" b="1" i="1" baseline="30000" dirty="0">
                <a:solidFill>
                  <a:srgbClr val="002060"/>
                </a:solidFill>
                <a:latin typeface="Arial" panose="020B0604020202020204" pitchFamily="34" charset="0"/>
                <a:cs typeface="Arial" panose="020B0604020202020204" pitchFamily="34" charset="0"/>
              </a:rPr>
              <a:t>8</a:t>
            </a:r>
            <a:r>
              <a:rPr lang="en-US" sz="2200" b="1" i="1" dirty="0">
                <a:solidFill>
                  <a:srgbClr val="002060"/>
                </a:solidFill>
                <a:latin typeface="Arial" panose="020B0604020202020204" pitchFamily="34" charset="0"/>
                <a:cs typeface="Arial" panose="020B0604020202020204" pitchFamily="34" charset="0"/>
              </a:rPr>
              <a:t>Concerning this thing I pleaded with the Lord three times that it might depart from me.  </a:t>
            </a:r>
            <a:r>
              <a:rPr lang="en-US" sz="2200" b="1" i="1" baseline="30000" dirty="0">
                <a:solidFill>
                  <a:srgbClr val="002060"/>
                </a:solidFill>
                <a:latin typeface="Arial" panose="020B0604020202020204" pitchFamily="34" charset="0"/>
                <a:cs typeface="Arial" panose="020B0604020202020204" pitchFamily="34" charset="0"/>
              </a:rPr>
              <a:t>9</a:t>
            </a:r>
            <a:r>
              <a:rPr lang="en-US" sz="2200" b="1" i="1" dirty="0">
                <a:solidFill>
                  <a:srgbClr val="002060"/>
                </a:solidFill>
                <a:latin typeface="Arial" panose="020B0604020202020204" pitchFamily="34" charset="0"/>
                <a:cs typeface="Arial" panose="020B0604020202020204" pitchFamily="34" charset="0"/>
              </a:rPr>
              <a:t>And He said to me, "My grace is sufficient for you, for My strength is made perfect in weakness." Therefore most gladly I will rather boast in my infirmities, that the power of Christ may rest upon me.  </a:t>
            </a:r>
            <a:r>
              <a:rPr lang="en-US" sz="2200" b="1" i="1" baseline="30000" dirty="0">
                <a:solidFill>
                  <a:srgbClr val="002060"/>
                </a:solidFill>
                <a:latin typeface="Arial" panose="020B0604020202020204" pitchFamily="34" charset="0"/>
                <a:cs typeface="Arial" panose="020B0604020202020204" pitchFamily="34" charset="0"/>
              </a:rPr>
              <a:t>10</a:t>
            </a:r>
            <a:r>
              <a:rPr lang="en-US" sz="2200" b="1" i="1" dirty="0">
                <a:solidFill>
                  <a:srgbClr val="002060"/>
                </a:solidFill>
                <a:latin typeface="Arial" panose="020B0604020202020204" pitchFamily="34" charset="0"/>
                <a:cs typeface="Arial" panose="020B0604020202020204" pitchFamily="34" charset="0"/>
              </a:rPr>
              <a:t>Therefore I take pleasure in infirmities, in reproaches, in needs, in persecutions, in distresses, for Christ's sake. For when I am weak, then I am strong.</a:t>
            </a:r>
          </a:p>
        </p:txBody>
      </p:sp>
    </p:spTree>
    <p:extLst>
      <p:ext uri="{BB962C8B-B14F-4D97-AF65-F5344CB8AC3E}">
        <p14:creationId xmlns:p14="http://schemas.microsoft.com/office/powerpoint/2010/main" val="3610476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9A94-16FB-2948-865E-62B40AF0A326}"/>
              </a:ext>
            </a:extLst>
          </p:cNvPr>
          <p:cNvSpPr>
            <a:spLocks noGrp="1"/>
          </p:cNvSpPr>
          <p:nvPr>
            <p:ph type="title"/>
          </p:nvPr>
        </p:nvSpPr>
        <p:spPr/>
        <p:txBody>
          <a:bodyPr>
            <a:normAutofit/>
          </a:bodyPr>
          <a:lstStyle/>
          <a:p>
            <a:r>
              <a:rPr lang="en-US" sz="4400" dirty="0"/>
              <a:t>The Sophists </a:t>
            </a:r>
          </a:p>
        </p:txBody>
      </p:sp>
      <p:sp>
        <p:nvSpPr>
          <p:cNvPr id="3" name="Content Placeholder 2">
            <a:extLst>
              <a:ext uri="{FF2B5EF4-FFF2-40B4-BE49-F238E27FC236}">
                <a16:creationId xmlns:a16="http://schemas.microsoft.com/office/drawing/2014/main" id="{ACF6272D-6776-8245-8C06-E578B2E1BB43}"/>
              </a:ext>
            </a:extLst>
          </p:cNvPr>
          <p:cNvSpPr>
            <a:spLocks noGrp="1"/>
          </p:cNvSpPr>
          <p:nvPr>
            <p:ph idx="1"/>
          </p:nvPr>
        </p:nvSpPr>
        <p:spPr>
          <a:xfrm>
            <a:off x="0" y="1408175"/>
            <a:ext cx="8991600" cy="5398687"/>
          </a:xfrm>
        </p:spPr>
        <p:txBody>
          <a:bodyPr>
            <a:normAutofit/>
          </a:bodyPr>
          <a:lstStyle/>
          <a:p>
            <a:pPr marL="118872" indent="0">
              <a:buNone/>
            </a:pPr>
            <a:r>
              <a:rPr lang="en-US" sz="2000" dirty="0"/>
              <a:t>“Unfortunately, some of the folks in the church at Corinth seemed to have had a self-serving attitude of boasting and moral laxity, which was further fed by the culture’s admiration of of the public power, persona, and polish of the Sophist rhetorical tradition.  Thus, Paul found himself at odds with those Christians who were more interested in personal appearance and artistic delivery of sermons than in godly character and careful exegesis of Scripture…The Sophistic movement was extremely popular in Paul’s day, and one use of the term </a:t>
            </a:r>
            <a:r>
              <a:rPr lang="en-US" sz="2000" i="1" dirty="0"/>
              <a:t>sophist is </a:t>
            </a:r>
            <a:r>
              <a:rPr lang="en-US" sz="2000" dirty="0"/>
              <a:t>any orator who emphasized style over substance and received pay for his work. Sophists often took the low road of ostentation and manipulation to reach the crowd.  They wanted to be looked up to and thought they knew more than any other men…Their delivery would be judged on the basis of outstanding personal appearance and powerful speaking ability.  A professional orator who was good at his craft would be expected to demand a large fee for his instruction.”  </a:t>
            </a:r>
          </a:p>
          <a:p>
            <a:pPr marL="118872" indent="0">
              <a:buNone/>
            </a:pPr>
            <a:r>
              <a:rPr lang="en-US" sz="2000" dirty="0"/>
              <a:t>		--- </a:t>
            </a:r>
            <a:r>
              <a:rPr lang="en-US" sz="1800" dirty="0"/>
              <a:t>Melvin Curry, </a:t>
            </a:r>
            <a:r>
              <a:rPr lang="en-US" sz="1800" b="1" dirty="0"/>
              <a:t>Guardian of Truth Commentary</a:t>
            </a:r>
            <a:r>
              <a:rPr lang="en-US" sz="1800" dirty="0"/>
              <a:t>, 2 Corinthians, </a:t>
            </a:r>
            <a:r>
              <a:rPr lang="en-US" sz="1800" i="1" dirty="0"/>
              <a:t>page 27</a:t>
            </a:r>
            <a:r>
              <a:rPr lang="en-US" sz="1800" dirty="0"/>
              <a:t>.  </a:t>
            </a:r>
            <a:endParaRPr lang="en-US" sz="2000" dirty="0"/>
          </a:p>
          <a:p>
            <a:pPr marL="118872" indent="0">
              <a:buNone/>
            </a:pPr>
            <a:endParaRPr lang="en-US" sz="2000" dirty="0"/>
          </a:p>
          <a:p>
            <a:pPr marL="118872" indent="0">
              <a:buNone/>
            </a:pPr>
            <a:endParaRPr lang="en-US" sz="2000" dirty="0"/>
          </a:p>
        </p:txBody>
      </p:sp>
      <p:sp>
        <p:nvSpPr>
          <p:cNvPr id="4" name="TextBox 3">
            <a:extLst>
              <a:ext uri="{FF2B5EF4-FFF2-40B4-BE49-F238E27FC236}">
                <a16:creationId xmlns:a16="http://schemas.microsoft.com/office/drawing/2014/main" id="{E27FF983-C0A8-C64E-9243-AF5218DEABD1}"/>
              </a:ext>
            </a:extLst>
          </p:cNvPr>
          <p:cNvSpPr txBox="1"/>
          <p:nvPr/>
        </p:nvSpPr>
        <p:spPr>
          <a:xfrm>
            <a:off x="152400" y="5791200"/>
            <a:ext cx="8839200" cy="1015663"/>
          </a:xfrm>
          <a:prstGeom prst="rect">
            <a:avLst/>
          </a:prstGeom>
          <a:solidFill>
            <a:schemeClr val="accent1">
              <a:lumMod val="40000"/>
              <a:lumOff val="60000"/>
            </a:schemeClr>
          </a:solidFill>
          <a:ln w="12700">
            <a:solidFill>
              <a:schemeClr val="tx1"/>
            </a:solidFill>
          </a:ln>
        </p:spPr>
        <p:txBody>
          <a:bodyPr wrap="square" rtlCol="0">
            <a:spAutoFit/>
          </a:bodyPr>
          <a:lstStyle/>
          <a:p>
            <a:r>
              <a:rPr lang="en-US" sz="2000" b="1" dirty="0"/>
              <a:t>No wonder they enjoyed the speech of Apollos (Acts 18:24-27).  Interestingly, Paul’s opponents charged that </a:t>
            </a:r>
            <a:r>
              <a:rPr lang="en-US" sz="2000" b="1" i="1" dirty="0">
                <a:solidFill>
                  <a:srgbClr val="002060"/>
                </a:solidFill>
              </a:rPr>
              <a:t>”his bodily presence is weak and his speech contemptible”</a:t>
            </a:r>
            <a:r>
              <a:rPr lang="en-US" sz="2000" b="1" dirty="0"/>
              <a:t> (2 Cor. 10:10; see 2:17).  Apparently, Paul did not measure up.  </a:t>
            </a:r>
          </a:p>
        </p:txBody>
      </p:sp>
    </p:spTree>
    <p:extLst>
      <p:ext uri="{BB962C8B-B14F-4D97-AF65-F5344CB8AC3E}">
        <p14:creationId xmlns:p14="http://schemas.microsoft.com/office/powerpoint/2010/main" val="260911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69868-83D5-EB47-AB7C-674C8792875D}"/>
              </a:ext>
            </a:extLst>
          </p:cNvPr>
          <p:cNvSpPr>
            <a:spLocks noGrp="1"/>
          </p:cNvSpPr>
          <p:nvPr>
            <p:ph type="title"/>
          </p:nvPr>
        </p:nvSpPr>
        <p:spPr>
          <a:xfrm>
            <a:off x="340229" y="340238"/>
            <a:ext cx="8070126" cy="1328928"/>
          </a:xfrm>
        </p:spPr>
        <p:txBody>
          <a:bodyPr>
            <a:normAutofit fontScale="90000"/>
          </a:bodyPr>
          <a:lstStyle/>
          <a:p>
            <a:r>
              <a:rPr lang="en-US" sz="4400" dirty="0">
                <a:latin typeface="Arial" panose="020B0604020202020204" pitchFamily="34" charset="0"/>
                <a:cs typeface="Arial" panose="020B0604020202020204" pitchFamily="34" charset="0"/>
              </a:rPr>
              <a:t>Final Word: Live in Peace</a:t>
            </a:r>
            <a:br>
              <a:rPr lang="en-US" dirty="0"/>
            </a:br>
            <a:endParaRPr lang="en-US" dirty="0"/>
          </a:p>
        </p:txBody>
      </p:sp>
      <p:sp>
        <p:nvSpPr>
          <p:cNvPr id="2" name="TextBox 1"/>
          <p:cNvSpPr txBox="1"/>
          <p:nvPr/>
        </p:nvSpPr>
        <p:spPr>
          <a:xfrm>
            <a:off x="509185" y="4639712"/>
            <a:ext cx="8132528"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Paul’s final word to the Corinthians: </a:t>
            </a:r>
          </a:p>
          <a:p>
            <a:r>
              <a:rPr lang="en-US" sz="2000" b="1" dirty="0">
                <a:latin typeface="Arial" panose="020B0604020202020204" pitchFamily="34" charset="0"/>
                <a:cs typeface="Arial" panose="020B0604020202020204" pitchFamily="34" charset="0"/>
              </a:rPr>
              <a:t>		Be in agreement and live in peace </a:t>
            </a:r>
          </a:p>
        </p:txBody>
      </p:sp>
      <p:sp>
        <p:nvSpPr>
          <p:cNvPr id="5" name="TextBox 4">
            <a:extLst>
              <a:ext uri="{FF2B5EF4-FFF2-40B4-BE49-F238E27FC236}">
                <a16:creationId xmlns:a16="http://schemas.microsoft.com/office/drawing/2014/main" id="{5141B34C-6BBF-4D48-845E-1D23D7FC31AF}"/>
              </a:ext>
            </a:extLst>
          </p:cNvPr>
          <p:cNvSpPr txBox="1"/>
          <p:nvPr/>
        </p:nvSpPr>
        <p:spPr>
          <a:xfrm>
            <a:off x="501110" y="1748912"/>
            <a:ext cx="8140603" cy="2462213"/>
          </a:xfrm>
          <a:prstGeom prst="rect">
            <a:avLst/>
          </a:prstGeom>
          <a:noFill/>
          <a:ln w="57150">
            <a:solidFill>
              <a:schemeClr val="accent1">
                <a:lumMod val="60000"/>
                <a:lumOff val="40000"/>
              </a:schemeClr>
            </a:solidFill>
          </a:ln>
        </p:spPr>
        <p:txBody>
          <a:bodyPr wrap="square" rtlCol="0">
            <a:spAutoFit/>
          </a:bodyPr>
          <a:lstStyle/>
          <a:p>
            <a:r>
              <a:rPr lang="en-US" sz="2200" b="1" dirty="0">
                <a:latin typeface="Arial" panose="020B0604020202020204" pitchFamily="34" charset="0"/>
                <a:cs typeface="Arial" panose="020B0604020202020204" pitchFamily="34" charset="0"/>
              </a:rPr>
              <a:t>2 Cor. 13:11-13</a:t>
            </a:r>
          </a:p>
          <a:p>
            <a:r>
              <a:rPr lang="en-US" sz="2200" b="1" i="1" baseline="30000" dirty="0">
                <a:solidFill>
                  <a:srgbClr val="002060"/>
                </a:solidFill>
                <a:latin typeface="Arial" panose="020B0604020202020204" pitchFamily="34" charset="0"/>
                <a:cs typeface="Arial" panose="020B0604020202020204" pitchFamily="34" charset="0"/>
              </a:rPr>
              <a:t>11 </a:t>
            </a:r>
            <a:r>
              <a:rPr lang="en-US" sz="2200" b="1" i="1" dirty="0">
                <a:solidFill>
                  <a:srgbClr val="002060"/>
                </a:solidFill>
                <a:latin typeface="Arial" panose="020B0604020202020204" pitchFamily="34" charset="0"/>
                <a:cs typeface="Arial" panose="020B0604020202020204" pitchFamily="34" charset="0"/>
              </a:rPr>
              <a:t>Finally, brothers and sisters,</a:t>
            </a:r>
            <a:r>
              <a:rPr lang="en-US" sz="2200" b="1" i="1" baseline="30000" dirty="0">
                <a:solidFill>
                  <a:srgbClr val="002060"/>
                </a:solidFill>
                <a:latin typeface="Arial" panose="020B0604020202020204" pitchFamily="34" charset="0"/>
                <a:cs typeface="Arial" panose="020B0604020202020204" pitchFamily="34" charset="0"/>
              </a:rPr>
              <a:t> </a:t>
            </a:r>
            <a:r>
              <a:rPr lang="en-US" sz="2200" b="1" i="1" dirty="0">
                <a:solidFill>
                  <a:srgbClr val="002060"/>
                </a:solidFill>
                <a:latin typeface="Arial" panose="020B0604020202020204" pitchFamily="34" charset="0"/>
                <a:cs typeface="Arial" panose="020B0604020202020204" pitchFamily="34" charset="0"/>
              </a:rPr>
              <a:t>farewell.</a:t>
            </a:r>
            <a:r>
              <a:rPr lang="en-US" sz="2200" b="1" i="1" baseline="30000" dirty="0">
                <a:solidFill>
                  <a:srgbClr val="002060"/>
                </a:solidFill>
                <a:latin typeface="Arial" panose="020B0604020202020204" pitchFamily="34" charset="0"/>
                <a:cs typeface="Arial" panose="020B0604020202020204" pitchFamily="34" charset="0"/>
              </a:rPr>
              <a:t> </a:t>
            </a:r>
            <a:r>
              <a:rPr lang="en-US" sz="2200" b="1" i="1" dirty="0">
                <a:solidFill>
                  <a:srgbClr val="002060"/>
                </a:solidFill>
                <a:latin typeface="Arial" panose="020B0604020202020204" pitchFamily="34" charset="0"/>
                <a:cs typeface="Arial" panose="020B0604020202020204" pitchFamily="34" charset="0"/>
              </a:rPr>
              <a:t>Put things in order, listen to my appeal,</a:t>
            </a:r>
            <a:r>
              <a:rPr lang="en-US" sz="2200" b="1" i="1" baseline="30000" dirty="0">
                <a:solidFill>
                  <a:srgbClr val="002060"/>
                </a:solidFill>
                <a:latin typeface="Arial" panose="020B0604020202020204" pitchFamily="34" charset="0"/>
                <a:cs typeface="Arial" panose="020B0604020202020204" pitchFamily="34" charset="0"/>
              </a:rPr>
              <a:t> </a:t>
            </a:r>
            <a:r>
              <a:rPr lang="en-US" sz="2200" b="1" i="1" dirty="0">
                <a:solidFill>
                  <a:srgbClr val="002060"/>
                </a:solidFill>
                <a:latin typeface="Arial" panose="020B0604020202020204" pitchFamily="34" charset="0"/>
                <a:cs typeface="Arial" panose="020B0604020202020204" pitchFamily="34" charset="0"/>
              </a:rPr>
              <a:t>agree with one another, live in peace; and the God of love and peace will be with you.  </a:t>
            </a:r>
            <a:r>
              <a:rPr lang="en-US" sz="2200" b="1" i="1" baseline="30000" dirty="0">
                <a:solidFill>
                  <a:srgbClr val="002060"/>
                </a:solidFill>
                <a:latin typeface="Arial" panose="020B0604020202020204" pitchFamily="34" charset="0"/>
                <a:cs typeface="Arial" panose="020B0604020202020204" pitchFamily="34" charset="0"/>
              </a:rPr>
              <a:t>12 </a:t>
            </a:r>
            <a:r>
              <a:rPr lang="en-US" sz="2200" b="1" i="1" dirty="0">
                <a:solidFill>
                  <a:srgbClr val="002060"/>
                </a:solidFill>
                <a:latin typeface="Arial" panose="020B0604020202020204" pitchFamily="34" charset="0"/>
                <a:cs typeface="Arial" panose="020B0604020202020204" pitchFamily="34" charset="0"/>
              </a:rPr>
              <a:t>Greet one another with a holy kiss. All the saints greet you.  </a:t>
            </a:r>
            <a:r>
              <a:rPr lang="en-US" sz="2200" b="1" i="1" baseline="30000" dirty="0">
                <a:solidFill>
                  <a:srgbClr val="002060"/>
                </a:solidFill>
                <a:latin typeface="Arial" panose="020B0604020202020204" pitchFamily="34" charset="0"/>
                <a:cs typeface="Arial" panose="020B0604020202020204" pitchFamily="34" charset="0"/>
              </a:rPr>
              <a:t>13 </a:t>
            </a:r>
            <a:r>
              <a:rPr lang="en-US" sz="2200" b="1" i="1" dirty="0">
                <a:solidFill>
                  <a:srgbClr val="002060"/>
                </a:solidFill>
                <a:latin typeface="Arial" panose="020B0604020202020204" pitchFamily="34" charset="0"/>
                <a:cs typeface="Arial" panose="020B0604020202020204" pitchFamily="34" charset="0"/>
              </a:rPr>
              <a:t>The grace of the Lord Jesus Christ, the love of God, and the communion of the Holy Spirit be with all of you. </a:t>
            </a:r>
          </a:p>
        </p:txBody>
      </p:sp>
    </p:spTree>
    <p:extLst>
      <p:ext uri="{BB962C8B-B14F-4D97-AF65-F5344CB8AC3E}">
        <p14:creationId xmlns:p14="http://schemas.microsoft.com/office/powerpoint/2010/main" val="191249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Corinthians</a:t>
            </a:r>
          </a:p>
        </p:txBody>
      </p:sp>
      <p:sp>
        <p:nvSpPr>
          <p:cNvPr id="3" name="Content Placeholder 2"/>
          <p:cNvSpPr>
            <a:spLocks noGrp="1"/>
          </p:cNvSpPr>
          <p:nvPr>
            <p:ph idx="1"/>
          </p:nvPr>
        </p:nvSpPr>
        <p:spPr>
          <a:xfrm>
            <a:off x="914400" y="12954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676400" y="3657600"/>
            <a:ext cx="2133600" cy="615553"/>
          </a:xfrm>
          <a:prstGeom prst="rect">
            <a:avLst/>
          </a:prstGeom>
          <a:noFill/>
        </p:spPr>
        <p:txBody>
          <a:bodyPr wrap="square" rtlCol="0">
            <a:spAutoFit/>
          </a:bodyPr>
          <a:lstStyle/>
          <a:p>
            <a:r>
              <a:rPr lang="en-US" dirty="0"/>
              <a:t>             </a:t>
            </a:r>
            <a:r>
              <a:rPr lang="en-US" sz="1600" b="1" dirty="0"/>
              <a:t>Chapters </a:t>
            </a:r>
          </a:p>
          <a:p>
            <a:r>
              <a:rPr lang="en-US" sz="1600" b="1" dirty="0"/>
              <a:t>                1:3-7:16</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34671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00600" y="3733800"/>
            <a:ext cx="1752600" cy="584775"/>
          </a:xfrm>
          <a:prstGeom prst="rect">
            <a:avLst/>
          </a:prstGeom>
          <a:noFill/>
        </p:spPr>
        <p:txBody>
          <a:bodyPr wrap="square" rtlCol="0">
            <a:spAutoFit/>
          </a:bodyPr>
          <a:lstStyle/>
          <a:p>
            <a:r>
              <a:rPr lang="en-US" sz="1600" b="1" dirty="0"/>
              <a:t>      Chapters </a:t>
            </a:r>
          </a:p>
          <a:p>
            <a:r>
              <a:rPr lang="en-US" sz="1600" b="1" dirty="0"/>
              <a:t>            8-9</a:t>
            </a:r>
          </a:p>
        </p:txBody>
      </p:sp>
      <p:sp>
        <p:nvSpPr>
          <p:cNvPr id="52" name="TextBox 51"/>
          <p:cNvSpPr txBox="1"/>
          <p:nvPr/>
        </p:nvSpPr>
        <p:spPr>
          <a:xfrm>
            <a:off x="6477000" y="3733800"/>
            <a:ext cx="2057400" cy="584775"/>
          </a:xfrm>
          <a:prstGeom prst="rect">
            <a:avLst/>
          </a:prstGeom>
          <a:noFill/>
        </p:spPr>
        <p:txBody>
          <a:bodyPr wrap="square" rtlCol="0">
            <a:spAutoFit/>
          </a:bodyPr>
          <a:lstStyle/>
          <a:p>
            <a:r>
              <a:rPr lang="en-US" sz="1600" dirty="0"/>
              <a:t>        </a:t>
            </a:r>
            <a:r>
              <a:rPr lang="en-US" sz="1600" b="1" dirty="0"/>
              <a:t>Chapters </a:t>
            </a:r>
          </a:p>
          <a:p>
            <a:r>
              <a:rPr lang="en-US" sz="1600" b="1" dirty="0"/>
              <a:t>       10:1-13:10</a:t>
            </a:r>
          </a:p>
        </p:txBody>
      </p:sp>
      <p:cxnSp>
        <p:nvCxnSpPr>
          <p:cNvPr id="104" name="Straight Connector 103"/>
          <p:cNvCxnSpPr/>
          <p:nvPr/>
        </p:nvCxnSpPr>
        <p:spPr>
          <a:xfrm rot="5400000">
            <a:off x="4191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190978">
            <a:off x="778879" y="1277126"/>
            <a:ext cx="430887" cy="2916066"/>
          </a:xfrm>
          <a:prstGeom prst="rect">
            <a:avLst/>
          </a:prstGeom>
          <a:noFill/>
        </p:spPr>
        <p:txBody>
          <a:bodyPr vert="vert270" wrap="square" rtlCol="0">
            <a:spAutoFit/>
          </a:bodyPr>
          <a:lstStyle/>
          <a:p>
            <a:r>
              <a:rPr lang="en-US" sz="1600" b="1" dirty="0"/>
              <a:t>Introduction-Greeting (1:1-2)</a:t>
            </a:r>
          </a:p>
        </p:txBody>
      </p:sp>
      <p:sp>
        <p:nvSpPr>
          <p:cNvPr id="45" name="TextBox 44"/>
          <p:cNvSpPr txBox="1"/>
          <p:nvPr/>
        </p:nvSpPr>
        <p:spPr>
          <a:xfrm rot="288420">
            <a:off x="8633176" y="1288649"/>
            <a:ext cx="430887" cy="2986887"/>
          </a:xfrm>
          <a:prstGeom prst="rect">
            <a:avLst/>
          </a:prstGeom>
          <a:noFill/>
        </p:spPr>
        <p:txBody>
          <a:bodyPr vert="vert270" wrap="square" rtlCol="0">
            <a:spAutoFit/>
          </a:bodyPr>
          <a:lstStyle/>
          <a:p>
            <a:r>
              <a:rPr lang="en-US" sz="1600" b="1" dirty="0"/>
              <a:t>Conclusion-Farewell (13:11-14)</a:t>
            </a:r>
          </a:p>
        </p:txBody>
      </p:sp>
      <p:cxnSp>
        <p:nvCxnSpPr>
          <p:cNvPr id="46" name="Straight Connector 45"/>
          <p:cNvCxnSpPr/>
          <p:nvPr/>
        </p:nvCxnSpPr>
        <p:spPr>
          <a:xfrm rot="5400000">
            <a:off x="5715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828800" y="1524000"/>
            <a:ext cx="2895600" cy="369332"/>
          </a:xfrm>
          <a:prstGeom prst="rect">
            <a:avLst/>
          </a:prstGeom>
          <a:noFill/>
        </p:spPr>
        <p:txBody>
          <a:bodyPr wrap="square" rtlCol="0">
            <a:spAutoFit/>
          </a:bodyPr>
          <a:lstStyle/>
          <a:p>
            <a:r>
              <a:rPr lang="en-US" b="1" dirty="0">
                <a:latin typeface="Arial Black" pitchFamily="34" charset="0"/>
              </a:rPr>
              <a:t>Crucial Concerns</a:t>
            </a:r>
          </a:p>
        </p:txBody>
      </p:sp>
      <p:sp>
        <p:nvSpPr>
          <p:cNvPr id="54" name="TextBox 53"/>
          <p:cNvSpPr txBox="1"/>
          <p:nvPr/>
        </p:nvSpPr>
        <p:spPr>
          <a:xfrm>
            <a:off x="1524000" y="2133600"/>
            <a:ext cx="2721001" cy="830997"/>
          </a:xfrm>
          <a:prstGeom prst="rect">
            <a:avLst/>
          </a:prstGeom>
          <a:noFill/>
        </p:spPr>
        <p:txBody>
          <a:bodyPr wrap="square" rtlCol="0">
            <a:spAutoFit/>
          </a:bodyPr>
          <a:lstStyle/>
          <a:p>
            <a:pPr>
              <a:buFont typeface="Arial" pitchFamily="34" charset="0"/>
              <a:buChar char="•"/>
            </a:pPr>
            <a:r>
              <a:rPr lang="en-US" sz="1600" b="1" dirty="0"/>
              <a:t>Suffering and God’s comfort</a:t>
            </a:r>
          </a:p>
          <a:p>
            <a:pPr>
              <a:buFont typeface="Arial" pitchFamily="34" charset="0"/>
              <a:buChar char="•"/>
            </a:pPr>
            <a:r>
              <a:rPr lang="en-US" sz="1600" b="1" dirty="0"/>
              <a:t>Paul’s defense of his ministry</a:t>
            </a:r>
          </a:p>
          <a:p>
            <a:pPr>
              <a:buFont typeface="Arial" pitchFamily="34" charset="0"/>
              <a:buChar char="•"/>
            </a:pPr>
            <a:r>
              <a:rPr lang="en-US" sz="1600" b="1" dirty="0"/>
              <a:t>Persevering in godliness</a:t>
            </a:r>
          </a:p>
        </p:txBody>
      </p:sp>
      <p:sp>
        <p:nvSpPr>
          <p:cNvPr id="55" name="TextBox 54"/>
          <p:cNvSpPr txBox="1"/>
          <p:nvPr/>
        </p:nvSpPr>
        <p:spPr>
          <a:xfrm>
            <a:off x="4800600" y="1524000"/>
            <a:ext cx="2403592" cy="369332"/>
          </a:xfrm>
          <a:prstGeom prst="rect">
            <a:avLst/>
          </a:prstGeom>
          <a:noFill/>
        </p:spPr>
        <p:txBody>
          <a:bodyPr wrap="square" rtlCol="0">
            <a:spAutoFit/>
          </a:bodyPr>
          <a:lstStyle/>
          <a:p>
            <a:r>
              <a:rPr lang="en-US" dirty="0">
                <a:latin typeface="Arial Black" pitchFamily="34" charset="0"/>
              </a:rPr>
              <a:t>      Giving</a:t>
            </a:r>
            <a:r>
              <a:rPr lang="en-US" dirty="0"/>
              <a:t> </a:t>
            </a:r>
          </a:p>
        </p:txBody>
      </p:sp>
      <p:sp>
        <p:nvSpPr>
          <p:cNvPr id="58" name="TextBox 57"/>
          <p:cNvSpPr txBox="1"/>
          <p:nvPr/>
        </p:nvSpPr>
        <p:spPr>
          <a:xfrm>
            <a:off x="4876800" y="2133600"/>
            <a:ext cx="1556567" cy="1077218"/>
          </a:xfrm>
          <a:prstGeom prst="rect">
            <a:avLst/>
          </a:prstGeom>
          <a:noFill/>
        </p:spPr>
        <p:txBody>
          <a:bodyPr wrap="square" rtlCol="0">
            <a:spAutoFit/>
          </a:bodyPr>
          <a:lstStyle/>
          <a:p>
            <a:pPr>
              <a:buFont typeface="Arial" pitchFamily="34" charset="0"/>
              <a:buChar char="•"/>
            </a:pPr>
            <a:r>
              <a:rPr lang="en-US" sz="1600" b="1" dirty="0"/>
              <a:t>Example of </a:t>
            </a:r>
            <a:br>
              <a:rPr lang="en-US" sz="1600" b="1" dirty="0"/>
            </a:br>
            <a:r>
              <a:rPr lang="en-US" sz="1600" b="1" dirty="0"/>
              <a:t>Macedonians</a:t>
            </a:r>
          </a:p>
          <a:p>
            <a:pPr>
              <a:buFont typeface="Arial" pitchFamily="34" charset="0"/>
              <a:buChar char="•"/>
            </a:pPr>
            <a:r>
              <a:rPr lang="en-US" sz="1600" b="1" dirty="0"/>
              <a:t>Command to </a:t>
            </a:r>
            <a:br>
              <a:rPr lang="en-US" sz="1600" b="1" dirty="0"/>
            </a:br>
            <a:r>
              <a:rPr lang="en-US" sz="1600" b="1" dirty="0"/>
              <a:t>Corinthians</a:t>
            </a:r>
          </a:p>
        </p:txBody>
      </p:sp>
      <p:sp>
        <p:nvSpPr>
          <p:cNvPr id="60" name="TextBox 59"/>
          <p:cNvSpPr txBox="1"/>
          <p:nvPr/>
        </p:nvSpPr>
        <p:spPr>
          <a:xfrm>
            <a:off x="6468261" y="1522475"/>
            <a:ext cx="2362200" cy="338554"/>
          </a:xfrm>
          <a:prstGeom prst="rect">
            <a:avLst/>
          </a:prstGeom>
          <a:noFill/>
        </p:spPr>
        <p:txBody>
          <a:bodyPr wrap="square" rtlCol="0">
            <a:spAutoFit/>
          </a:bodyPr>
          <a:lstStyle/>
          <a:p>
            <a:r>
              <a:rPr lang="en-US" sz="1600" dirty="0">
                <a:latin typeface="Arial Black" pitchFamily="34" charset="0"/>
              </a:rPr>
              <a:t>Apostolic Authority</a:t>
            </a:r>
          </a:p>
        </p:txBody>
      </p:sp>
      <p:sp>
        <p:nvSpPr>
          <p:cNvPr id="63" name="TextBox 62"/>
          <p:cNvSpPr txBox="1"/>
          <p:nvPr/>
        </p:nvSpPr>
        <p:spPr>
          <a:xfrm>
            <a:off x="6691422" y="1905000"/>
            <a:ext cx="2193598" cy="1846659"/>
          </a:xfrm>
          <a:prstGeom prst="rect">
            <a:avLst/>
          </a:prstGeom>
          <a:noFill/>
        </p:spPr>
        <p:txBody>
          <a:bodyPr wrap="square" rtlCol="0">
            <a:spAutoFit/>
          </a:bodyPr>
          <a:lstStyle/>
          <a:p>
            <a:pPr>
              <a:buFont typeface="Arial" pitchFamily="34" charset="0"/>
              <a:buChar char="•"/>
            </a:pPr>
            <a:r>
              <a:rPr lang="en-US" sz="1600" b="1" dirty="0"/>
              <a:t>Reply to critics</a:t>
            </a:r>
          </a:p>
          <a:p>
            <a:pPr>
              <a:buFont typeface="Arial" pitchFamily="34" charset="0"/>
              <a:buChar char="•"/>
            </a:pPr>
            <a:r>
              <a:rPr lang="en-US" sz="1600" b="1" dirty="0"/>
              <a:t>Justification</a:t>
            </a:r>
          </a:p>
          <a:p>
            <a:pPr>
              <a:buFont typeface="Arial" pitchFamily="34" charset="0"/>
              <a:buChar char="•"/>
            </a:pPr>
            <a:r>
              <a:rPr lang="en-US" sz="1600" b="1" dirty="0"/>
              <a:t>False teachers</a:t>
            </a:r>
          </a:p>
          <a:p>
            <a:pPr>
              <a:buFont typeface="Arial" pitchFamily="34" charset="0"/>
              <a:buChar char="•"/>
            </a:pPr>
            <a:r>
              <a:rPr lang="en-US" sz="1600" b="1" dirty="0"/>
              <a:t>Credentials</a:t>
            </a:r>
          </a:p>
          <a:p>
            <a:pPr>
              <a:buFont typeface="Arial" pitchFamily="34" charset="0"/>
              <a:buChar char="•"/>
            </a:pPr>
            <a:r>
              <a:rPr lang="en-US" sz="1600" b="1" dirty="0"/>
              <a:t>God’s power perfected   </a:t>
            </a:r>
            <a:br>
              <a:rPr lang="en-US" sz="1600" b="1" dirty="0"/>
            </a:br>
            <a:r>
              <a:rPr lang="en-US" sz="1600" b="1" dirty="0"/>
              <a:t>  in weakness</a:t>
            </a:r>
          </a:p>
          <a:p>
            <a:pPr>
              <a:buFont typeface="Arial" pitchFamily="34" charset="0"/>
              <a:buChar char="•"/>
            </a:pPr>
            <a:endParaRPr lang="en-US" b="1" dirty="0"/>
          </a:p>
        </p:txBody>
      </p:sp>
      <p:sp>
        <p:nvSpPr>
          <p:cNvPr id="64" name="TextBox 63"/>
          <p:cNvSpPr txBox="1"/>
          <p:nvPr/>
        </p:nvSpPr>
        <p:spPr>
          <a:xfrm>
            <a:off x="228600" y="4267200"/>
            <a:ext cx="745397" cy="369332"/>
          </a:xfrm>
          <a:prstGeom prst="rect">
            <a:avLst/>
          </a:prstGeom>
          <a:noFill/>
        </p:spPr>
        <p:txBody>
          <a:bodyPr wrap="none" rtlCol="0">
            <a:spAutoFit/>
          </a:bodyPr>
          <a:lstStyle/>
          <a:p>
            <a:r>
              <a:rPr lang="en-US" dirty="0"/>
              <a:t>Scope</a:t>
            </a:r>
          </a:p>
        </p:txBody>
      </p:sp>
      <p:sp>
        <p:nvSpPr>
          <p:cNvPr id="65" name="TextBox 64"/>
          <p:cNvSpPr txBox="1"/>
          <p:nvPr/>
        </p:nvSpPr>
        <p:spPr>
          <a:xfrm>
            <a:off x="2590800" y="4267200"/>
            <a:ext cx="1295400" cy="369332"/>
          </a:xfrm>
          <a:prstGeom prst="rect">
            <a:avLst/>
          </a:prstGeom>
          <a:noFill/>
        </p:spPr>
        <p:txBody>
          <a:bodyPr wrap="square" rtlCol="0">
            <a:spAutoFit/>
          </a:bodyPr>
          <a:lstStyle/>
          <a:p>
            <a:r>
              <a:rPr lang="en-US" dirty="0"/>
              <a:t>Past</a:t>
            </a:r>
          </a:p>
        </p:txBody>
      </p:sp>
      <p:sp>
        <p:nvSpPr>
          <p:cNvPr id="66" name="TextBox 65"/>
          <p:cNvSpPr txBox="1"/>
          <p:nvPr/>
        </p:nvSpPr>
        <p:spPr>
          <a:xfrm>
            <a:off x="5105400" y="4267200"/>
            <a:ext cx="897682" cy="369332"/>
          </a:xfrm>
          <a:prstGeom prst="rect">
            <a:avLst/>
          </a:prstGeom>
          <a:noFill/>
        </p:spPr>
        <p:txBody>
          <a:bodyPr wrap="none" rtlCol="0">
            <a:spAutoFit/>
          </a:bodyPr>
          <a:lstStyle/>
          <a:p>
            <a:r>
              <a:rPr lang="en-US" dirty="0"/>
              <a:t>Present</a:t>
            </a:r>
          </a:p>
        </p:txBody>
      </p:sp>
      <p:sp>
        <p:nvSpPr>
          <p:cNvPr id="67" name="TextBox 66"/>
          <p:cNvSpPr txBox="1"/>
          <p:nvPr/>
        </p:nvSpPr>
        <p:spPr>
          <a:xfrm>
            <a:off x="6858000" y="4267200"/>
            <a:ext cx="990600" cy="369332"/>
          </a:xfrm>
          <a:prstGeom prst="rect">
            <a:avLst/>
          </a:prstGeom>
          <a:noFill/>
        </p:spPr>
        <p:txBody>
          <a:bodyPr wrap="square" rtlCol="0">
            <a:spAutoFit/>
          </a:bodyPr>
          <a:lstStyle/>
          <a:p>
            <a:r>
              <a:rPr lang="en-US" dirty="0"/>
              <a:t>   Future</a:t>
            </a:r>
          </a:p>
        </p:txBody>
      </p:sp>
      <p:sp>
        <p:nvSpPr>
          <p:cNvPr id="68" name="TextBox 67"/>
          <p:cNvSpPr txBox="1"/>
          <p:nvPr/>
        </p:nvSpPr>
        <p:spPr>
          <a:xfrm>
            <a:off x="228600" y="4572000"/>
            <a:ext cx="712054" cy="369332"/>
          </a:xfrm>
          <a:prstGeom prst="rect">
            <a:avLst/>
          </a:prstGeom>
          <a:noFill/>
        </p:spPr>
        <p:txBody>
          <a:bodyPr wrap="none" rtlCol="0">
            <a:spAutoFit/>
          </a:bodyPr>
          <a:lstStyle/>
          <a:p>
            <a:r>
              <a:rPr lang="en-US" dirty="0"/>
              <a:t> Issue</a:t>
            </a:r>
          </a:p>
        </p:txBody>
      </p:sp>
      <p:sp>
        <p:nvSpPr>
          <p:cNvPr id="69" name="TextBox 68"/>
          <p:cNvSpPr txBox="1"/>
          <p:nvPr/>
        </p:nvSpPr>
        <p:spPr>
          <a:xfrm>
            <a:off x="1524000" y="4572000"/>
            <a:ext cx="2438400" cy="369332"/>
          </a:xfrm>
          <a:prstGeom prst="rect">
            <a:avLst/>
          </a:prstGeom>
          <a:noFill/>
        </p:spPr>
        <p:txBody>
          <a:bodyPr wrap="square" rtlCol="0">
            <a:spAutoFit/>
          </a:bodyPr>
          <a:lstStyle/>
          <a:p>
            <a:r>
              <a:rPr lang="en-US" dirty="0"/>
              <a:t>       Misunderstandings</a:t>
            </a:r>
          </a:p>
        </p:txBody>
      </p:sp>
      <p:sp>
        <p:nvSpPr>
          <p:cNvPr id="72" name="TextBox 71"/>
          <p:cNvSpPr txBox="1"/>
          <p:nvPr/>
        </p:nvSpPr>
        <p:spPr>
          <a:xfrm>
            <a:off x="4800600" y="4572000"/>
            <a:ext cx="1551629" cy="369332"/>
          </a:xfrm>
          <a:prstGeom prst="rect">
            <a:avLst/>
          </a:prstGeom>
          <a:noFill/>
        </p:spPr>
        <p:txBody>
          <a:bodyPr wrap="square" rtlCol="0">
            <a:spAutoFit/>
          </a:bodyPr>
          <a:lstStyle/>
          <a:p>
            <a:r>
              <a:rPr lang="en-US" dirty="0"/>
              <a:t>Needy Saints</a:t>
            </a:r>
          </a:p>
        </p:txBody>
      </p:sp>
      <p:sp>
        <p:nvSpPr>
          <p:cNvPr id="74" name="TextBox 73"/>
          <p:cNvSpPr txBox="1"/>
          <p:nvPr/>
        </p:nvSpPr>
        <p:spPr>
          <a:xfrm>
            <a:off x="6172200" y="4572000"/>
            <a:ext cx="2713269" cy="369332"/>
          </a:xfrm>
          <a:prstGeom prst="rect">
            <a:avLst/>
          </a:prstGeom>
          <a:noFill/>
        </p:spPr>
        <p:txBody>
          <a:bodyPr wrap="square" rtlCol="0">
            <a:spAutoFit/>
          </a:bodyPr>
          <a:lstStyle/>
          <a:p>
            <a:r>
              <a:rPr lang="en-US" dirty="0"/>
              <a:t>  </a:t>
            </a:r>
            <a:r>
              <a:rPr lang="en-US" sz="1600" dirty="0"/>
              <a:t>Vindication of Apostleship</a:t>
            </a:r>
          </a:p>
        </p:txBody>
      </p:sp>
      <p:sp>
        <p:nvSpPr>
          <p:cNvPr id="76" name="TextBox 75"/>
          <p:cNvSpPr txBox="1"/>
          <p:nvPr/>
        </p:nvSpPr>
        <p:spPr>
          <a:xfrm>
            <a:off x="-152400" y="5410200"/>
            <a:ext cx="1614030" cy="338554"/>
          </a:xfrm>
          <a:prstGeom prst="rect">
            <a:avLst/>
          </a:prstGeom>
          <a:noFill/>
        </p:spPr>
        <p:txBody>
          <a:bodyPr wrap="square" rtlCol="0">
            <a:spAutoFit/>
          </a:bodyPr>
          <a:lstStyle/>
          <a:p>
            <a:r>
              <a:rPr lang="en-US" sz="1600" dirty="0"/>
              <a:t>  Main Theme  </a:t>
            </a:r>
          </a:p>
        </p:txBody>
      </p:sp>
      <p:sp>
        <p:nvSpPr>
          <p:cNvPr id="79" name="TextBox 78"/>
          <p:cNvSpPr txBox="1"/>
          <p:nvPr/>
        </p:nvSpPr>
        <p:spPr>
          <a:xfrm>
            <a:off x="228600" y="4953000"/>
            <a:ext cx="688330" cy="369332"/>
          </a:xfrm>
          <a:prstGeom prst="rect">
            <a:avLst/>
          </a:prstGeom>
          <a:noFill/>
        </p:spPr>
        <p:txBody>
          <a:bodyPr wrap="none" rtlCol="0">
            <a:spAutoFit/>
          </a:bodyPr>
          <a:lstStyle/>
          <a:p>
            <a:r>
              <a:rPr lang="en-US" dirty="0"/>
              <a:t> Tone</a:t>
            </a:r>
          </a:p>
        </p:txBody>
      </p:sp>
      <p:sp>
        <p:nvSpPr>
          <p:cNvPr id="80" name="TextBox 79"/>
          <p:cNvSpPr txBox="1"/>
          <p:nvPr/>
        </p:nvSpPr>
        <p:spPr>
          <a:xfrm>
            <a:off x="1216671" y="4919247"/>
            <a:ext cx="2898129" cy="369332"/>
          </a:xfrm>
          <a:prstGeom prst="rect">
            <a:avLst/>
          </a:prstGeom>
          <a:noFill/>
        </p:spPr>
        <p:txBody>
          <a:bodyPr wrap="square" rtlCol="0">
            <a:spAutoFit/>
          </a:bodyPr>
          <a:lstStyle/>
          <a:p>
            <a:r>
              <a:rPr lang="en-US" dirty="0"/>
              <a:t>  Forgiving, grateful, bold</a:t>
            </a:r>
          </a:p>
        </p:txBody>
      </p:sp>
      <p:sp>
        <p:nvSpPr>
          <p:cNvPr id="81" name="TextBox 80"/>
          <p:cNvSpPr txBox="1"/>
          <p:nvPr/>
        </p:nvSpPr>
        <p:spPr>
          <a:xfrm>
            <a:off x="4856331" y="4961224"/>
            <a:ext cx="1260139" cy="369332"/>
          </a:xfrm>
          <a:prstGeom prst="rect">
            <a:avLst/>
          </a:prstGeom>
          <a:noFill/>
        </p:spPr>
        <p:txBody>
          <a:bodyPr wrap="square" rtlCol="0">
            <a:spAutoFit/>
          </a:bodyPr>
          <a:lstStyle/>
          <a:p>
            <a:r>
              <a:rPr lang="en-US" dirty="0"/>
              <a:t>Confident</a:t>
            </a:r>
          </a:p>
        </p:txBody>
      </p:sp>
      <p:sp>
        <p:nvSpPr>
          <p:cNvPr id="85" name="TextBox 84"/>
          <p:cNvSpPr txBox="1"/>
          <p:nvPr/>
        </p:nvSpPr>
        <p:spPr>
          <a:xfrm>
            <a:off x="6248400" y="4953000"/>
            <a:ext cx="2339870" cy="369332"/>
          </a:xfrm>
          <a:prstGeom prst="rect">
            <a:avLst/>
          </a:prstGeom>
          <a:noFill/>
        </p:spPr>
        <p:txBody>
          <a:bodyPr wrap="square" rtlCol="0">
            <a:spAutoFit/>
          </a:bodyPr>
          <a:lstStyle/>
          <a:p>
            <a:r>
              <a:rPr lang="en-US" dirty="0"/>
              <a:t>   Defensive &amp; strong</a:t>
            </a:r>
          </a:p>
        </p:txBody>
      </p:sp>
      <p:sp>
        <p:nvSpPr>
          <p:cNvPr id="86" name="TextBox 85"/>
          <p:cNvSpPr txBox="1"/>
          <p:nvPr/>
        </p:nvSpPr>
        <p:spPr>
          <a:xfrm>
            <a:off x="1447800" y="5334000"/>
            <a:ext cx="184731" cy="369332"/>
          </a:xfrm>
          <a:prstGeom prst="rect">
            <a:avLst/>
          </a:prstGeom>
          <a:noFill/>
        </p:spPr>
        <p:txBody>
          <a:bodyPr wrap="none" rtlCol="0">
            <a:spAutoFit/>
          </a:bodyPr>
          <a:lstStyle/>
          <a:p>
            <a:endParaRPr lang="en-US" dirty="0"/>
          </a:p>
        </p:txBody>
      </p:sp>
      <p:sp>
        <p:nvSpPr>
          <p:cNvPr id="90" name="TextBox 89"/>
          <p:cNvSpPr txBox="1"/>
          <p:nvPr/>
        </p:nvSpPr>
        <p:spPr>
          <a:xfrm flipH="1">
            <a:off x="2895600" y="5334000"/>
            <a:ext cx="5562600" cy="369332"/>
          </a:xfrm>
          <a:prstGeom prst="rect">
            <a:avLst/>
          </a:prstGeom>
          <a:noFill/>
        </p:spPr>
        <p:txBody>
          <a:bodyPr wrap="square" rtlCol="0">
            <a:spAutoFit/>
          </a:bodyPr>
          <a:lstStyle/>
          <a:p>
            <a:r>
              <a:rPr lang="en-US" dirty="0"/>
              <a:t>Paul’s defense of his apostleship and message</a:t>
            </a:r>
          </a:p>
        </p:txBody>
      </p:sp>
      <p:sp>
        <p:nvSpPr>
          <p:cNvPr id="92" name="TextBox 91"/>
          <p:cNvSpPr txBox="1"/>
          <p:nvPr/>
        </p:nvSpPr>
        <p:spPr>
          <a:xfrm>
            <a:off x="-152400" y="5867400"/>
            <a:ext cx="1330671" cy="369332"/>
          </a:xfrm>
          <a:prstGeom prst="rect">
            <a:avLst/>
          </a:prstGeom>
          <a:noFill/>
        </p:spPr>
        <p:txBody>
          <a:bodyPr wrap="square" rtlCol="0">
            <a:spAutoFit/>
          </a:bodyPr>
          <a:lstStyle/>
          <a:p>
            <a:r>
              <a:rPr lang="en-US" dirty="0"/>
              <a:t>  Key Verses</a:t>
            </a:r>
          </a:p>
        </p:txBody>
      </p:sp>
      <p:sp>
        <p:nvSpPr>
          <p:cNvPr id="93" name="TextBox 92"/>
          <p:cNvSpPr txBox="1"/>
          <p:nvPr/>
        </p:nvSpPr>
        <p:spPr>
          <a:xfrm>
            <a:off x="1066800" y="5715000"/>
            <a:ext cx="3505200" cy="646331"/>
          </a:xfrm>
          <a:prstGeom prst="rect">
            <a:avLst/>
          </a:prstGeom>
          <a:noFill/>
        </p:spPr>
        <p:txBody>
          <a:bodyPr wrap="square" rtlCol="0">
            <a:spAutoFit/>
          </a:bodyPr>
          <a:lstStyle/>
          <a:p>
            <a:r>
              <a:rPr lang="en-US" dirty="0"/>
              <a:t>“For we preach not ourselves, but </a:t>
            </a:r>
          </a:p>
          <a:p>
            <a:r>
              <a:rPr lang="en-US" dirty="0"/>
              <a:t>  Christ Jesus, the Lord…” (4:5)</a:t>
            </a:r>
          </a:p>
        </p:txBody>
      </p:sp>
      <p:cxnSp>
        <p:nvCxnSpPr>
          <p:cNvPr id="94" name="Straight Connector 93"/>
          <p:cNvCxnSpPr/>
          <p:nvPr/>
        </p:nvCxnSpPr>
        <p:spPr>
          <a:xfrm rot="5400000">
            <a:off x="4305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829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648200" y="5715000"/>
            <a:ext cx="1820061" cy="1200329"/>
          </a:xfrm>
          <a:prstGeom prst="rect">
            <a:avLst/>
          </a:prstGeom>
          <a:noFill/>
        </p:spPr>
        <p:txBody>
          <a:bodyPr wrap="square" rtlCol="0">
            <a:spAutoFit/>
          </a:bodyPr>
          <a:lstStyle/>
          <a:p>
            <a:r>
              <a:rPr lang="en-US" dirty="0"/>
              <a:t>“God loves a</a:t>
            </a:r>
          </a:p>
          <a:p>
            <a:r>
              <a:rPr lang="en-US" dirty="0"/>
              <a:t> cheerful giver”</a:t>
            </a:r>
            <a:br>
              <a:rPr lang="en-US" dirty="0"/>
            </a:br>
            <a:r>
              <a:rPr lang="en-US" dirty="0"/>
              <a:t>         (9:7)</a:t>
            </a:r>
          </a:p>
          <a:p>
            <a:endParaRPr lang="en-US" dirty="0"/>
          </a:p>
        </p:txBody>
      </p:sp>
      <p:sp>
        <p:nvSpPr>
          <p:cNvPr id="101" name="TextBox 100"/>
          <p:cNvSpPr txBox="1"/>
          <p:nvPr/>
        </p:nvSpPr>
        <p:spPr>
          <a:xfrm>
            <a:off x="6477000" y="5715000"/>
            <a:ext cx="2286000" cy="646331"/>
          </a:xfrm>
          <a:prstGeom prst="rect">
            <a:avLst/>
          </a:prstGeom>
          <a:noFill/>
        </p:spPr>
        <p:txBody>
          <a:bodyPr wrap="square" rtlCol="0">
            <a:spAutoFit/>
          </a:bodyPr>
          <a:lstStyle/>
          <a:p>
            <a:r>
              <a:rPr lang="en-US" dirty="0"/>
              <a:t>“I will  not be put to    </a:t>
            </a:r>
            <a:br>
              <a:rPr lang="en-US" dirty="0"/>
            </a:br>
            <a:r>
              <a:rPr lang="en-US" dirty="0"/>
              <a:t>      shame.” (10:8) </a:t>
            </a:r>
          </a:p>
        </p:txBody>
      </p:sp>
      <p:sp>
        <p:nvSpPr>
          <p:cNvPr id="102" name="TextBox 101"/>
          <p:cNvSpPr txBox="1"/>
          <p:nvPr/>
        </p:nvSpPr>
        <p:spPr>
          <a:xfrm>
            <a:off x="1017655" y="523308"/>
            <a:ext cx="990600" cy="646331"/>
          </a:xfrm>
          <a:prstGeom prst="rect">
            <a:avLst/>
          </a:prstGeom>
          <a:solidFill>
            <a:srgbClr val="FFC000"/>
          </a:solidFill>
        </p:spPr>
        <p:txBody>
          <a:bodyPr wrap="square" rtlCol="0">
            <a:spAutoFit/>
          </a:bodyPr>
          <a:lstStyle/>
          <a:p>
            <a:pPr algn="ctr"/>
            <a:r>
              <a:rPr lang="en-US" b="1" dirty="0"/>
              <a:t>56-57 A.D.</a:t>
            </a:r>
          </a:p>
        </p:txBody>
      </p:sp>
      <p:sp>
        <p:nvSpPr>
          <p:cNvPr id="4" name="TextBox 3">
            <a:extLst>
              <a:ext uri="{FF2B5EF4-FFF2-40B4-BE49-F238E27FC236}">
                <a16:creationId xmlns:a16="http://schemas.microsoft.com/office/drawing/2014/main" id="{8868CBFD-C617-3444-A73F-D4A8C20A538C}"/>
              </a:ext>
            </a:extLst>
          </p:cNvPr>
          <p:cNvSpPr txBox="1"/>
          <p:nvPr/>
        </p:nvSpPr>
        <p:spPr>
          <a:xfrm>
            <a:off x="0" y="1572243"/>
            <a:ext cx="973997" cy="1815882"/>
          </a:xfrm>
          <a:prstGeom prst="rect">
            <a:avLst/>
          </a:prstGeom>
          <a:noFill/>
        </p:spPr>
        <p:txBody>
          <a:bodyPr wrap="square" rtlCol="0">
            <a:spAutoFit/>
          </a:bodyPr>
          <a:lstStyle/>
          <a:p>
            <a:r>
              <a:rPr lang="en-US" sz="1400" dirty="0"/>
              <a:t>“For we must all appear before the judgment seat of Christ…”</a:t>
            </a:r>
          </a:p>
          <a:p>
            <a:r>
              <a:rPr lang="en-US" sz="1400" dirty="0"/>
              <a:t>(5:10)</a:t>
            </a:r>
          </a:p>
        </p:txBody>
      </p:sp>
    </p:spTree>
    <p:extLst>
      <p:ext uri="{BB962C8B-B14F-4D97-AF65-F5344CB8AC3E}">
        <p14:creationId xmlns:p14="http://schemas.microsoft.com/office/powerpoint/2010/main" val="77105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695453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466342">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(98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3760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solidFill>
                  <a:srgbClr val="FF0000"/>
                </a:solidFill>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u="sng" dirty="0">
                <a:solidFill>
                  <a:srgbClr val="FF0000"/>
                </a:solidFill>
                <a:latin typeface="Arial" panose="020B0604020202020204" pitchFamily="34" charset="0"/>
                <a:cs typeface="Arial" panose="020B0604020202020204" pitchFamily="34" charset="0"/>
              </a:rPr>
              <a:t>2 Corinthians</a:t>
            </a:r>
            <a:r>
              <a:rPr lang="en-US" sz="1600" b="1" dirty="0">
                <a:latin typeface="Arial" panose="020B0604020202020204" pitchFamily="34" charset="0"/>
                <a:cs typeface="Arial" panose="020B0604020202020204" pitchFamily="34" charset="0"/>
              </a:rPr>
              <a:t>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b="1" dirty="0">
                <a:solidFill>
                  <a:srgbClr val="FF0000"/>
                </a:solidFill>
              </a:rPr>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err="1"/>
              <a:t>Thess</a:t>
            </a:r>
            <a:r>
              <a:rPr lang="en-US" sz="1600" dirty="0"/>
              <a:t>,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b="1"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p:nvPr/>
        </p:nvCxnSpPr>
        <p:spPr>
          <a:xfrm>
            <a:off x="5487876" y="2214817"/>
            <a:ext cx="1083901" cy="10589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17A99B35-CAD2-1147-82F4-27A08DF8B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08575"/>
          </a:xfrm>
          <a:prstGeom prst="rect">
            <a:avLst/>
          </a:prstGeom>
          <a:solidFill>
            <a:schemeClr val="accent1">
              <a:lumMod val="20000"/>
              <a:lumOff val="80000"/>
            </a:schemeClr>
          </a:solidFill>
        </p:spPr>
      </p:pic>
    </p:spTree>
    <p:extLst>
      <p:ext uri="{BB962C8B-B14F-4D97-AF65-F5344CB8AC3E}">
        <p14:creationId xmlns:p14="http://schemas.microsoft.com/office/powerpoint/2010/main" val="343029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Ronnie\Desktop\Corin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41" y="7957"/>
            <a:ext cx="6213701" cy="6850044"/>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H="1">
            <a:off x="2575002" y="4106883"/>
            <a:ext cx="564590" cy="453241"/>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575001" y="4106883"/>
            <a:ext cx="564590" cy="441366"/>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507677" y="497705"/>
            <a:ext cx="1970219" cy="1569660"/>
          </a:xfrm>
          <a:prstGeom prst="rect">
            <a:avLst/>
          </a:prstGeom>
          <a:noFill/>
        </p:spPr>
        <p:txBody>
          <a:bodyPr wrap="none" rtlCol="0">
            <a:spAutoFit/>
          </a:bodyPr>
          <a:lstStyle/>
          <a:p>
            <a:pPr algn="ctr"/>
            <a:r>
              <a:rPr lang="en-US" sz="2400" b="1" dirty="0">
                <a:latin typeface="Arial" panose="020B0604020202020204" pitchFamily="34" charset="0"/>
                <a:cs typeface="Arial" panose="020B0604020202020204" pitchFamily="34" charset="0"/>
              </a:rPr>
              <a:t>Corinth</a:t>
            </a:r>
          </a:p>
          <a:p>
            <a:pPr algn="ctr"/>
            <a:endParaRPr lang="en-US" sz="2400" b="1" dirty="0">
              <a:latin typeface="Arial" panose="020B0604020202020204" pitchFamily="34" charset="0"/>
              <a:cs typeface="Arial" panose="020B0604020202020204" pitchFamily="34" charset="0"/>
            </a:endParaRPr>
          </a:p>
          <a:p>
            <a:pPr algn="ctr"/>
            <a:r>
              <a:rPr lang="en-US" sz="2400" b="1" dirty="0">
                <a:latin typeface="Arial" panose="020B0604020202020204" pitchFamily="34" charset="0"/>
                <a:cs typeface="Arial" panose="020B0604020202020204" pitchFamily="34" charset="0"/>
              </a:rPr>
              <a:t>A crossroad</a:t>
            </a:r>
          </a:p>
          <a:p>
            <a:pPr algn="ctr"/>
            <a:r>
              <a:rPr lang="en-US" sz="2400" b="1" dirty="0">
                <a:latin typeface="Arial" panose="020B0604020202020204" pitchFamily="34" charset="0"/>
                <a:cs typeface="Arial" panose="020B0604020202020204" pitchFamily="34" charset="0"/>
              </a:rPr>
              <a:t>for trade</a:t>
            </a:r>
          </a:p>
        </p:txBody>
      </p:sp>
      <p:sp>
        <p:nvSpPr>
          <p:cNvPr id="12" name="TextBox 11"/>
          <p:cNvSpPr txBox="1"/>
          <p:nvPr/>
        </p:nvSpPr>
        <p:spPr>
          <a:xfrm>
            <a:off x="6364633" y="2342407"/>
            <a:ext cx="2601237" cy="3970318"/>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 Corinth, Paul likely encountered a diverse array of people and practices — from gruff sailors and meticulous tradesmen to wealthy</a:t>
            </a:r>
          </a:p>
          <a:p>
            <a:r>
              <a:rPr lang="en-US" b="1" dirty="0">
                <a:latin typeface="Arial" panose="020B0604020202020204" pitchFamily="34" charset="0"/>
                <a:cs typeface="Arial" panose="020B0604020202020204" pitchFamily="34" charset="0"/>
              </a:rPr>
              <a:t>idolaters and enslaved Christians. The prominent Greek city was also a</a:t>
            </a:r>
          </a:p>
          <a:p>
            <a:r>
              <a:rPr lang="en-US" b="1" dirty="0">
                <a:latin typeface="Arial" panose="020B0604020202020204" pitchFamily="34" charset="0"/>
                <a:cs typeface="Arial" panose="020B0604020202020204" pitchFamily="34" charset="0"/>
              </a:rPr>
              <a:t>hotbed of sexual immorality and idol worship.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49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CB8C-DE2A-BE43-85B3-4DC7AEF7A00A}"/>
              </a:ext>
            </a:extLst>
          </p:cNvPr>
          <p:cNvSpPr>
            <a:spLocks noGrp="1"/>
          </p:cNvSpPr>
          <p:nvPr>
            <p:ph type="title"/>
          </p:nvPr>
        </p:nvSpPr>
        <p:spPr/>
        <p:txBody>
          <a:bodyPr/>
          <a:lstStyle/>
          <a:p>
            <a:r>
              <a:rPr lang="en-US" dirty="0"/>
              <a:t>Purpose  </a:t>
            </a:r>
            <a:r>
              <a:rPr lang="en-US" sz="3600" dirty="0"/>
              <a:t>(1 of 2)</a:t>
            </a:r>
          </a:p>
        </p:txBody>
      </p:sp>
      <p:sp>
        <p:nvSpPr>
          <p:cNvPr id="3" name="Content Placeholder 2">
            <a:extLst>
              <a:ext uri="{FF2B5EF4-FFF2-40B4-BE49-F238E27FC236}">
                <a16:creationId xmlns:a16="http://schemas.microsoft.com/office/drawing/2014/main" id="{4FE1F1E5-7093-3547-970A-E968311D7B36}"/>
              </a:ext>
            </a:extLst>
          </p:cNvPr>
          <p:cNvSpPr>
            <a:spLocks noGrp="1"/>
          </p:cNvSpPr>
          <p:nvPr>
            <p:ph idx="1"/>
          </p:nvPr>
        </p:nvSpPr>
        <p:spPr/>
        <p:txBody>
          <a:bodyPr>
            <a:normAutofit fontScale="92500"/>
          </a:bodyPr>
          <a:lstStyle/>
          <a:p>
            <a:pPr marL="118872" indent="0">
              <a:buNone/>
            </a:pPr>
            <a:r>
              <a:rPr lang="en-US" sz="2400" dirty="0"/>
              <a:t>“Titus' report was encouraging, but evidently it also brought troubling news that some at Corinth were questioning Paul's authority as an apostle.  This doubt may have been planted by "Judaizing teachers" who seemed to follow Paul and attempted to undermine his teaching concerning the Law.  They appear to have questioned his veracity (1:15-17), his speaking ability (10:10; 11:6), and his unwillingness to accept support from the church at Corinth (11:7-9; 12:13).  There were also some people who had not repented of their licentious behavior (12:20-21).  Paul's primary purpose, then, in this epistle is to vindicate his apostleship and manner of life. . .  This letter is the most biographical and least doctrinal of Paul's epistles.  It tells us more about Paul as a person and as a minister than any of the others.”   					</a:t>
            </a:r>
            <a:r>
              <a:rPr lang="en-US" sz="1800" dirty="0"/>
              <a:t>---- Mark Copeland</a:t>
            </a:r>
            <a:endParaRPr lang="en-US" sz="2400" dirty="0"/>
          </a:p>
          <a:p>
            <a:pPr marL="118872" indent="0">
              <a:buNone/>
            </a:pPr>
            <a:endParaRPr lang="en-US" sz="2400" dirty="0"/>
          </a:p>
          <a:p>
            <a:pPr marL="118872" indent="0">
              <a:buNone/>
            </a:pPr>
            <a:endParaRPr lang="en-US" sz="2000" dirty="0"/>
          </a:p>
        </p:txBody>
      </p:sp>
    </p:spTree>
    <p:extLst>
      <p:ext uri="{BB962C8B-B14F-4D97-AF65-F5344CB8AC3E}">
        <p14:creationId xmlns:p14="http://schemas.microsoft.com/office/powerpoint/2010/main" val="3342233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5310</TotalTime>
  <Words>5780</Words>
  <Application>Microsoft Macintosh PowerPoint</Application>
  <PresentationFormat>On-screen Show (4:3)</PresentationFormat>
  <Paragraphs>565</Paragraphs>
  <Slides>28</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2 Corinthians</vt:lpstr>
      <vt:lpstr>PowerPoint Presentation</vt:lpstr>
      <vt:lpstr>PowerPoint Presentation</vt:lpstr>
      <vt:lpstr>About the New Testament  “Canon”</vt:lpstr>
      <vt:lpstr>PowerPoint Presentation</vt:lpstr>
      <vt:lpstr>PowerPoint Presentation</vt:lpstr>
      <vt:lpstr>PowerPoint Presentation</vt:lpstr>
      <vt:lpstr>Purpose  (1 of 2)</vt:lpstr>
      <vt:lpstr>Purpose  (2 of 2)</vt:lpstr>
      <vt:lpstr> Who wrote the book? </vt:lpstr>
      <vt:lpstr>Where are we?</vt:lpstr>
      <vt:lpstr>Why is 2 Corinthians so important? </vt:lpstr>
      <vt:lpstr>What's the point? </vt:lpstr>
      <vt:lpstr>How do I apply this?</vt:lpstr>
      <vt:lpstr>PowerPoint Presentation</vt:lpstr>
      <vt:lpstr>PowerPoint Presentation</vt:lpstr>
      <vt:lpstr>Other Key Passages </vt:lpstr>
      <vt:lpstr>Judged by Our Walk </vt:lpstr>
      <vt:lpstr>Christ’s Death Makes Us New </vt:lpstr>
      <vt:lpstr>Hardships and Virtues</vt:lpstr>
      <vt:lpstr>Hardships and Virtues</vt:lpstr>
      <vt:lpstr>PowerPoint Presentation</vt:lpstr>
      <vt:lpstr>Godly Sorrow Leads to Repentance </vt:lpstr>
      <vt:lpstr>Strength Made Perfect in Weakness</vt:lpstr>
      <vt:lpstr>The Sophists </vt:lpstr>
      <vt:lpstr>Final Word: Live in Peace </vt:lpstr>
      <vt:lpstr>2 Corinthians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170</cp:revision>
  <cp:lastPrinted>2022-03-26T14:37:35Z</cp:lastPrinted>
  <dcterms:created xsi:type="dcterms:W3CDTF">2010-11-07T11:38:16Z</dcterms:created>
  <dcterms:modified xsi:type="dcterms:W3CDTF">2022-12-26T08:49:28Z</dcterms:modified>
</cp:coreProperties>
</file>